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58" r:id="rId7"/>
    <p:sldId id="288" r:id="rId8"/>
    <p:sldId id="289" r:id="rId9"/>
    <p:sldId id="290" r:id="rId10"/>
    <p:sldId id="291" r:id="rId11"/>
    <p:sldId id="292" r:id="rId12"/>
    <p:sldId id="260" r:id="rId13"/>
    <p:sldId id="261" r:id="rId14"/>
    <p:sldId id="264" r:id="rId15"/>
    <p:sldId id="265" r:id="rId16"/>
    <p:sldId id="266" r:id="rId17"/>
    <p:sldId id="271" r:id="rId18"/>
    <p:sldId id="272" r:id="rId19"/>
    <p:sldId id="287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DAC00"/>
        </a:solidFill>
        <a:effectLst/>
        <a:uFillTx/>
        <a:latin typeface="+mn-lt"/>
        <a:ea typeface="+mn-ea"/>
        <a:cs typeface="+mn-cs"/>
        <a:sym typeface="Oxanium ExtraLight Regular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DAC00"/>
        </a:solidFill>
        <a:effectLst/>
        <a:uFillTx/>
        <a:latin typeface="+mn-lt"/>
        <a:ea typeface="+mn-ea"/>
        <a:cs typeface="+mn-cs"/>
        <a:sym typeface="Oxanium ExtraLight Regular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DAC00"/>
        </a:solidFill>
        <a:effectLst/>
        <a:uFillTx/>
        <a:latin typeface="+mn-lt"/>
        <a:ea typeface="+mn-ea"/>
        <a:cs typeface="+mn-cs"/>
        <a:sym typeface="Oxanium ExtraLight Regular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DAC00"/>
        </a:solidFill>
        <a:effectLst/>
        <a:uFillTx/>
        <a:latin typeface="+mn-lt"/>
        <a:ea typeface="+mn-ea"/>
        <a:cs typeface="+mn-cs"/>
        <a:sym typeface="Oxanium ExtraLight Regular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DAC00"/>
        </a:solidFill>
        <a:effectLst/>
        <a:uFillTx/>
        <a:latin typeface="+mn-lt"/>
        <a:ea typeface="+mn-ea"/>
        <a:cs typeface="+mn-cs"/>
        <a:sym typeface="Oxanium ExtraLight Regular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DAC00"/>
        </a:solidFill>
        <a:effectLst/>
        <a:uFillTx/>
        <a:latin typeface="+mn-lt"/>
        <a:ea typeface="+mn-ea"/>
        <a:cs typeface="+mn-cs"/>
        <a:sym typeface="Oxanium ExtraLight Regular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DAC00"/>
        </a:solidFill>
        <a:effectLst/>
        <a:uFillTx/>
        <a:latin typeface="+mn-lt"/>
        <a:ea typeface="+mn-ea"/>
        <a:cs typeface="+mn-cs"/>
        <a:sym typeface="Oxanium ExtraLight Regular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DAC00"/>
        </a:solidFill>
        <a:effectLst/>
        <a:uFillTx/>
        <a:latin typeface="+mn-lt"/>
        <a:ea typeface="+mn-ea"/>
        <a:cs typeface="+mn-cs"/>
        <a:sym typeface="Oxanium ExtraLight Regular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DAC00"/>
        </a:solidFill>
        <a:effectLst/>
        <a:uFillTx/>
        <a:latin typeface="+mn-lt"/>
        <a:ea typeface="+mn-ea"/>
        <a:cs typeface="+mn-cs"/>
        <a:sym typeface="Oxanium ExtraLigh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4C4C4D"/>
        </a:fontRef>
        <a:srgbClr val="4C4C4D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FAECCC"/>
          </a:solidFill>
        </a:fill>
      </a:tcStyle>
    </a:wholeTbl>
    <a:band2H>
      <a:tcTxStyle/>
      <a:tcStyle>
        <a:tcBdr/>
        <a:fill>
          <a:solidFill>
            <a:srgbClr val="FDF6E7"/>
          </a:solidFill>
        </a:fill>
      </a:tcStyle>
    </a:band2H>
    <a:firstCol>
      <a:tcTxStyle b="on" i="off">
        <a:font>
          <a:latin typeface="Oxanium ExtraLight Bold"/>
          <a:ea typeface="Oxanium ExtraLight Bold"/>
          <a:cs typeface="Oxanium ExtraLight Bold"/>
        </a:font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Oxanium ExtraLight Bold"/>
          <a:ea typeface="Oxanium ExtraLight Bold"/>
          <a:cs typeface="Oxanium ExtraLight Bold"/>
        </a:font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762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Oxanium ExtraLight Bold"/>
          <a:ea typeface="Oxanium ExtraLight Bold"/>
          <a:cs typeface="Oxanium ExtraLight Bold"/>
        </a:font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762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4C4C4D"/>
        </a:fontRef>
        <a:srgbClr val="4C4C4D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CEE3E7"/>
          </a:solidFill>
        </a:fill>
      </a:tcStyle>
    </a:wholeTbl>
    <a:band2H>
      <a:tcTxStyle/>
      <a:tcStyle>
        <a:tcBdr/>
        <a:fill>
          <a:solidFill>
            <a:srgbClr val="E8F2F3"/>
          </a:solidFill>
        </a:fill>
      </a:tcStyle>
    </a:band2H>
    <a:firstCol>
      <a:tcTxStyle b="on" i="off">
        <a:font>
          <a:latin typeface="Oxanium ExtraLight Bold"/>
          <a:ea typeface="Oxanium ExtraLight Bold"/>
          <a:cs typeface="Oxanium ExtraLight Bold"/>
        </a:font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Oxanium ExtraLight Bold"/>
          <a:ea typeface="Oxanium ExtraLight Bold"/>
          <a:cs typeface="Oxanium ExtraLight Bold"/>
        </a:font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762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Oxanium ExtraLight Bold"/>
          <a:ea typeface="Oxanium ExtraLight Bold"/>
          <a:cs typeface="Oxanium ExtraLight Bold"/>
        </a:font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762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4C4C4D"/>
        </a:fontRef>
        <a:srgbClr val="4C4C4D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CACBD1"/>
          </a:solidFill>
        </a:fill>
      </a:tcStyle>
    </a:wholeTbl>
    <a:band2H>
      <a:tcTxStyle/>
      <a:tcStyle>
        <a:tcBdr/>
        <a:fill>
          <a:solidFill>
            <a:srgbClr val="E6E7E9"/>
          </a:solidFill>
        </a:fill>
      </a:tcStyle>
    </a:band2H>
    <a:firstCol>
      <a:tcTxStyle b="on" i="off">
        <a:font>
          <a:latin typeface="Oxanium ExtraLight Bold"/>
          <a:ea typeface="Oxanium ExtraLight Bold"/>
          <a:cs typeface="Oxanium ExtraLight Bold"/>
        </a:font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Oxanium ExtraLight Bold"/>
          <a:ea typeface="Oxanium ExtraLight Bold"/>
          <a:cs typeface="Oxanium ExtraLight Bold"/>
        </a:font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762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Oxanium ExtraLight Bold"/>
          <a:ea typeface="Oxanium ExtraLight Bold"/>
          <a:cs typeface="Oxanium ExtraLight Bold"/>
        </a:font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762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4C4C4D"/>
        </a:fontRef>
        <a:srgbClr val="4C4C4D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n" i="off">
        <a:font>
          <a:latin typeface="Oxanium ExtraLight Bold"/>
          <a:ea typeface="Oxanium ExtraLight Bold"/>
          <a:cs typeface="Oxanium ExtraLight Bold"/>
        </a:font>
        <a:srgbClr val="F2F2F2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Oxanium ExtraLight Bold"/>
          <a:ea typeface="Oxanium ExtraLight Bold"/>
          <a:cs typeface="Oxanium ExtraLight Bold"/>
        </a:font>
        <a:srgbClr val="4C4C4D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4C4C4D"/>
              </a:solidFill>
              <a:prstDash val="solid"/>
              <a:round/>
            </a:ln>
          </a:top>
          <a:bottom>
            <a:ln w="50800" cap="flat">
              <a:solidFill>
                <a:srgbClr val="4C4C4D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2F2F2"/>
          </a:solidFill>
        </a:fill>
      </a:tcStyle>
    </a:lastRow>
    <a:firstRow>
      <a:tcTxStyle b="on" i="off">
        <a:font>
          <a:latin typeface="Oxanium ExtraLight Bold"/>
          <a:ea typeface="Oxanium ExtraLight Bold"/>
          <a:cs typeface="Oxanium ExtraLight Bold"/>
        </a:font>
        <a:srgbClr val="F2F2F2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4C4C4D"/>
              </a:solidFill>
              <a:prstDash val="solid"/>
              <a:round/>
            </a:ln>
          </a:top>
          <a:bottom>
            <a:ln w="50800" cap="flat">
              <a:solidFill>
                <a:srgbClr val="4C4C4D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4C4C4D"/>
        </a:fontRef>
        <a:srgbClr val="4C4C4D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CECECF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>
          <a:latin typeface="Oxanium ExtraLight Bold"/>
          <a:ea typeface="Oxanium ExtraLight Bold"/>
          <a:cs typeface="Oxanium ExtraLight Bold"/>
        </a:font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4C4C4D"/>
          </a:solidFill>
        </a:fill>
      </a:tcStyle>
    </a:firstCol>
    <a:lastRow>
      <a:tcTxStyle b="on" i="off">
        <a:font>
          <a:latin typeface="Oxanium ExtraLight Bold"/>
          <a:ea typeface="Oxanium ExtraLight Bold"/>
          <a:cs typeface="Oxanium ExtraLight Bold"/>
        </a:font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762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4C4C4D"/>
          </a:solidFill>
        </a:fill>
      </a:tcStyle>
    </a:lastRow>
    <a:firstRow>
      <a:tcTxStyle b="on" i="off">
        <a:font>
          <a:latin typeface="Oxanium ExtraLight Bold"/>
          <a:ea typeface="Oxanium ExtraLight Bold"/>
          <a:cs typeface="Oxanium ExtraLight Bold"/>
        </a:font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762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4C4C4D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2F2F2"/>
        </a:fontRef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F2F2F2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Oxanium ExtraLight Bold"/>
          <a:ea typeface="Oxanium ExtraLight Bold"/>
          <a:cs typeface="Oxanium ExtraLight Bold"/>
        </a:font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F2F2F2">
              <a:alpha val="20000"/>
            </a:srgbClr>
          </a:solidFill>
        </a:fill>
      </a:tcStyle>
    </a:firstCol>
    <a:lastRow>
      <a:tcTxStyle b="on" i="off">
        <a:font>
          <a:latin typeface="Oxanium ExtraLight Bold"/>
          <a:ea typeface="Oxanium ExtraLight Bold"/>
          <a:cs typeface="Oxanium ExtraLight Bold"/>
        </a:font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1016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Oxanium ExtraLight Bold"/>
          <a:ea typeface="Oxanium ExtraLight Bold"/>
          <a:cs typeface="Oxanium ExtraLight Bold"/>
        </a:font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508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45" y="2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 | WerkmansMobiliteit" userId="a6f31843-03e9-471c-8990-203860c8c5b1" providerId="ADAL" clId="{5B9526AA-B716-4EA2-A488-4CB05C1AE1E4}"/>
    <pc:docChg chg="modSld">
      <pc:chgData name="Leo | WerkmansMobiliteit" userId="a6f31843-03e9-471c-8990-203860c8c5b1" providerId="ADAL" clId="{5B9526AA-B716-4EA2-A488-4CB05C1AE1E4}" dt="2023-04-19T07:42:00.491" v="7" actId="207"/>
      <pc:docMkLst>
        <pc:docMk/>
      </pc:docMkLst>
      <pc:sldChg chg="modSp mod">
        <pc:chgData name="Leo | WerkmansMobiliteit" userId="a6f31843-03e9-471c-8990-203860c8c5b1" providerId="ADAL" clId="{5B9526AA-B716-4EA2-A488-4CB05C1AE1E4}" dt="2023-04-19T07:40:46.916" v="1" actId="207"/>
        <pc:sldMkLst>
          <pc:docMk/>
          <pc:sldMk cId="0" sldId="257"/>
        </pc:sldMkLst>
        <pc:spChg chg="mod">
          <ac:chgData name="Leo | WerkmansMobiliteit" userId="a6f31843-03e9-471c-8990-203860c8c5b1" providerId="ADAL" clId="{5B9526AA-B716-4EA2-A488-4CB05C1AE1E4}" dt="2023-04-19T07:40:46.916" v="1" actId="207"/>
          <ac:spMkLst>
            <pc:docMk/>
            <pc:sldMk cId="0" sldId="257"/>
            <ac:spMk id="81" creationId="{00000000-0000-0000-0000-000000000000}"/>
          </ac:spMkLst>
        </pc:spChg>
      </pc:sldChg>
      <pc:sldChg chg="modSp mod">
        <pc:chgData name="Leo | WerkmansMobiliteit" userId="a6f31843-03e9-471c-8990-203860c8c5b1" providerId="ADAL" clId="{5B9526AA-B716-4EA2-A488-4CB05C1AE1E4}" dt="2023-04-19T07:42:00.491" v="7" actId="207"/>
        <pc:sldMkLst>
          <pc:docMk/>
          <pc:sldMk cId="0" sldId="271"/>
        </pc:sldMkLst>
        <pc:spChg chg="mod">
          <ac:chgData name="Leo | WerkmansMobiliteit" userId="a6f31843-03e9-471c-8990-203860c8c5b1" providerId="ADAL" clId="{5B9526AA-B716-4EA2-A488-4CB05C1AE1E4}" dt="2023-04-19T07:42:00.491" v="7" actId="207"/>
          <ac:spMkLst>
            <pc:docMk/>
            <pc:sldMk cId="0" sldId="271"/>
            <ac:spMk id="189" creationId="{00000000-0000-0000-0000-000000000000}"/>
          </ac:spMkLst>
        </pc:spChg>
      </pc:sldChg>
      <pc:sldChg chg="modSp mod">
        <pc:chgData name="Leo | WerkmansMobiliteit" userId="a6f31843-03e9-471c-8990-203860c8c5b1" providerId="ADAL" clId="{5B9526AA-B716-4EA2-A488-4CB05C1AE1E4}" dt="2023-04-19T07:41:13.280" v="5" actId="14100"/>
        <pc:sldMkLst>
          <pc:docMk/>
          <pc:sldMk cId="0" sldId="272"/>
        </pc:sldMkLst>
        <pc:spChg chg="mod">
          <ac:chgData name="Leo | WerkmansMobiliteit" userId="a6f31843-03e9-471c-8990-203860c8c5b1" providerId="ADAL" clId="{5B9526AA-B716-4EA2-A488-4CB05C1AE1E4}" dt="2023-04-19T07:41:13.280" v="5" actId="14100"/>
          <ac:spMkLst>
            <pc:docMk/>
            <pc:sldMk cId="0" sldId="272"/>
            <ac:spMk id="19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notesStyle>
    <a:lvl1pPr defTabSz="1828800" latinLnBrk="0">
      <a:defRPr sz="2400">
        <a:solidFill>
          <a:srgbClr val="F2F2F2"/>
        </a:solidFill>
        <a:latin typeface="+mn-lt"/>
        <a:ea typeface="+mn-ea"/>
        <a:cs typeface="+mn-cs"/>
        <a:sym typeface="Oxanium ExtraLight Regular"/>
      </a:defRPr>
    </a:lvl1pPr>
    <a:lvl2pPr indent="228600" defTabSz="1828800" latinLnBrk="0">
      <a:defRPr sz="2400">
        <a:solidFill>
          <a:srgbClr val="F2F2F2"/>
        </a:solidFill>
        <a:latin typeface="+mn-lt"/>
        <a:ea typeface="+mn-ea"/>
        <a:cs typeface="+mn-cs"/>
        <a:sym typeface="Oxanium ExtraLight Regular"/>
      </a:defRPr>
    </a:lvl2pPr>
    <a:lvl3pPr indent="457200" defTabSz="1828800" latinLnBrk="0">
      <a:defRPr sz="2400">
        <a:solidFill>
          <a:srgbClr val="F2F2F2"/>
        </a:solidFill>
        <a:latin typeface="+mn-lt"/>
        <a:ea typeface="+mn-ea"/>
        <a:cs typeface="+mn-cs"/>
        <a:sym typeface="Oxanium ExtraLight Regular"/>
      </a:defRPr>
    </a:lvl3pPr>
    <a:lvl4pPr indent="685800" defTabSz="1828800" latinLnBrk="0">
      <a:defRPr sz="2400">
        <a:solidFill>
          <a:srgbClr val="F2F2F2"/>
        </a:solidFill>
        <a:latin typeface="+mn-lt"/>
        <a:ea typeface="+mn-ea"/>
        <a:cs typeface="+mn-cs"/>
        <a:sym typeface="Oxanium ExtraLight Regular"/>
      </a:defRPr>
    </a:lvl4pPr>
    <a:lvl5pPr indent="914400" defTabSz="1828800" latinLnBrk="0">
      <a:defRPr sz="2400">
        <a:solidFill>
          <a:srgbClr val="F2F2F2"/>
        </a:solidFill>
        <a:latin typeface="+mn-lt"/>
        <a:ea typeface="+mn-ea"/>
        <a:cs typeface="+mn-cs"/>
        <a:sym typeface="Oxanium ExtraLight Regular"/>
      </a:defRPr>
    </a:lvl5pPr>
    <a:lvl6pPr indent="1143000" defTabSz="1828800" latinLnBrk="0">
      <a:defRPr sz="2400">
        <a:solidFill>
          <a:srgbClr val="F2F2F2"/>
        </a:solidFill>
        <a:latin typeface="+mn-lt"/>
        <a:ea typeface="+mn-ea"/>
        <a:cs typeface="+mn-cs"/>
        <a:sym typeface="Oxanium ExtraLight Regular"/>
      </a:defRPr>
    </a:lvl6pPr>
    <a:lvl7pPr indent="1371600" defTabSz="1828800" latinLnBrk="0">
      <a:defRPr sz="2400">
        <a:solidFill>
          <a:srgbClr val="F2F2F2"/>
        </a:solidFill>
        <a:latin typeface="+mn-lt"/>
        <a:ea typeface="+mn-ea"/>
        <a:cs typeface="+mn-cs"/>
        <a:sym typeface="Oxanium ExtraLight Regular"/>
      </a:defRPr>
    </a:lvl7pPr>
    <a:lvl8pPr indent="1600200" defTabSz="1828800" latinLnBrk="0">
      <a:defRPr sz="2400">
        <a:solidFill>
          <a:srgbClr val="F2F2F2"/>
        </a:solidFill>
        <a:latin typeface="+mn-lt"/>
        <a:ea typeface="+mn-ea"/>
        <a:cs typeface="+mn-cs"/>
        <a:sym typeface="Oxanium ExtraLight Regular"/>
      </a:defRPr>
    </a:lvl8pPr>
    <a:lvl9pPr indent="1828800" defTabSz="1828800" latinLnBrk="0">
      <a:defRPr sz="2400">
        <a:solidFill>
          <a:srgbClr val="F2F2F2"/>
        </a:solidFill>
        <a:latin typeface="+mn-lt"/>
        <a:ea typeface="+mn-ea"/>
        <a:cs typeface="+mn-cs"/>
        <a:sym typeface="Oxanium ExtraLight Regular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6060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anchor="b"/>
          <a:lstStyle>
            <a:lvl1pPr algn="ctr">
              <a:defRPr sz="12000">
                <a:solidFill>
                  <a:srgbClr val="F2F2F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>
              <a:lnSpc>
                <a:spcPct val="90000"/>
              </a:lnSpc>
              <a:buSzTx/>
              <a:buFontTx/>
              <a:buNone/>
              <a:defRPr sz="4800"/>
            </a:lvl1pPr>
            <a:lvl2pPr marL="0" indent="457200" algn="ctr">
              <a:lnSpc>
                <a:spcPct val="90000"/>
              </a:lnSpc>
              <a:buSzTx/>
              <a:buFontTx/>
              <a:buNone/>
              <a:defRPr sz="4800"/>
            </a:lvl2pPr>
            <a:lvl3pPr marL="0" indent="914400" algn="ctr">
              <a:lnSpc>
                <a:spcPct val="90000"/>
              </a:lnSpc>
              <a:buSzTx/>
              <a:buFontTx/>
              <a:buNone/>
              <a:defRPr sz="4800"/>
            </a:lvl3pPr>
            <a:lvl4pPr marL="0" indent="1371600" algn="ctr">
              <a:lnSpc>
                <a:spcPct val="90000"/>
              </a:lnSpc>
              <a:buSzTx/>
              <a:buFontTx/>
              <a:buNone/>
              <a:defRPr sz="4800"/>
            </a:lvl4pPr>
            <a:lvl5pPr marL="0" indent="1828800" algn="ctr">
              <a:lnSpc>
                <a:spcPct val="90000"/>
              </a:lnSpc>
              <a:buSzTx/>
              <a:buFontTx/>
              <a:buNone/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59671" y="12833984"/>
            <a:ext cx="547930" cy="4876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090042"/>
            <a:ext cx="21031200" cy="9312165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>
              <a:defRPr sz="5600"/>
            </a:lvl1pPr>
            <a:lvl2pPr>
              <a:defRPr sz="5600"/>
            </a:lvl2pPr>
            <a:lvl3pPr>
              <a:defRPr sz="5600"/>
            </a:lvl3pPr>
            <a:lvl4pPr>
              <a:defRPr sz="5600"/>
            </a:lvl4pPr>
            <a:lvl5pPr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164508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59671" y="12833984"/>
            <a:ext cx="547930" cy="4876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solidFill>
          <a:srgbClr val="6060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1663700" y="3419476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63700" y="9178925"/>
            <a:ext cx="21031200" cy="300037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>
              <a:lnSpc>
                <a:spcPct val="90000"/>
              </a:lnSpc>
              <a:buSzTx/>
              <a:buFontTx/>
              <a:buNone/>
              <a:defRPr sz="4800">
                <a:solidFill>
                  <a:srgbClr val="F5F5F5"/>
                </a:solidFill>
              </a:defRPr>
            </a:lvl1pPr>
            <a:lvl2pPr marL="0" indent="457200">
              <a:lnSpc>
                <a:spcPct val="90000"/>
              </a:lnSpc>
              <a:buSzTx/>
              <a:buFontTx/>
              <a:buNone/>
              <a:defRPr sz="4800">
                <a:solidFill>
                  <a:srgbClr val="F5F5F5"/>
                </a:solidFill>
              </a:defRPr>
            </a:lvl2pPr>
            <a:lvl3pPr marL="0" indent="914400">
              <a:lnSpc>
                <a:spcPct val="90000"/>
              </a:lnSpc>
              <a:buSzTx/>
              <a:buFontTx/>
              <a:buNone/>
              <a:defRPr sz="4800">
                <a:solidFill>
                  <a:srgbClr val="F5F5F5"/>
                </a:solidFill>
              </a:defRPr>
            </a:lvl3pPr>
            <a:lvl4pPr marL="0" indent="1371600">
              <a:lnSpc>
                <a:spcPct val="90000"/>
              </a:lnSpc>
              <a:buSzTx/>
              <a:buFontTx/>
              <a:buNone/>
              <a:defRPr sz="4800">
                <a:solidFill>
                  <a:srgbClr val="F5F5F5"/>
                </a:solidFill>
              </a:defRPr>
            </a:lvl4pPr>
            <a:lvl5pPr marL="0" indent="1828800">
              <a:lnSpc>
                <a:spcPct val="90000"/>
              </a:lnSpc>
              <a:buSzTx/>
              <a:buFontTx/>
              <a:buNone/>
              <a:defRPr sz="4800">
                <a:solidFill>
                  <a:srgbClr val="F5F5F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59671" y="12833984"/>
            <a:ext cx="547930" cy="4876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6060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76400" y="3020629"/>
            <a:ext cx="10363200" cy="8702677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>
              <a:lnSpc>
                <a:spcPct val="90000"/>
              </a:lnSpc>
              <a:defRPr sz="5600"/>
            </a:lvl1pPr>
            <a:lvl2pPr>
              <a:lnSpc>
                <a:spcPct val="90000"/>
              </a:lnSpc>
              <a:defRPr sz="5600"/>
            </a:lvl2pPr>
            <a:lvl3pPr>
              <a:lnSpc>
                <a:spcPct val="90000"/>
              </a:lnSpc>
              <a:defRPr sz="5600"/>
            </a:lvl3pPr>
            <a:lvl4pPr>
              <a:lnSpc>
                <a:spcPct val="90000"/>
              </a:lnSpc>
              <a:defRPr sz="5600"/>
            </a:lvl4pPr>
            <a:lvl5pPr>
              <a:lnSpc>
                <a:spcPct val="90000"/>
              </a:lnSpc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164508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59671" y="12833984"/>
            <a:ext cx="547930" cy="4876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6060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6060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1679575" y="914400"/>
            <a:ext cx="7864476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t>Title Text</a:t>
            </a:r>
          </a:p>
        </p:txBody>
      </p:sp>
      <p:sp>
        <p:nvSpPr>
          <p:cNvPr id="6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0366375" y="1974850"/>
            <a:ext cx="12344401" cy="9747250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79575" y="4114800"/>
            <a:ext cx="7864476" cy="7623176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>
              <a:lnSpc>
                <a:spcPct val="90000"/>
              </a:lnSpc>
              <a:buSzTx/>
              <a:buFontTx/>
              <a:buNone/>
              <a:defRPr sz="3200"/>
            </a:lvl1pPr>
            <a:lvl2pPr marL="0" indent="457200">
              <a:lnSpc>
                <a:spcPct val="90000"/>
              </a:lnSpc>
              <a:buSzTx/>
              <a:buFontTx/>
              <a:buNone/>
              <a:defRPr sz="3200"/>
            </a:lvl2pPr>
            <a:lvl3pPr marL="0" indent="914400">
              <a:lnSpc>
                <a:spcPct val="90000"/>
              </a:lnSpc>
              <a:buSzTx/>
              <a:buFontTx/>
              <a:buNone/>
              <a:defRPr sz="3200"/>
            </a:lvl3pPr>
            <a:lvl4pPr marL="0" indent="1371600">
              <a:lnSpc>
                <a:spcPct val="90000"/>
              </a:lnSpc>
              <a:buSzTx/>
              <a:buFontTx/>
              <a:buNone/>
              <a:defRPr sz="3200"/>
            </a:lvl4pPr>
            <a:lvl5pPr marL="0" indent="1828800">
              <a:lnSpc>
                <a:spcPct val="90000"/>
              </a:lnSpc>
              <a:buSzTx/>
              <a:buFont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59671" y="12833984"/>
            <a:ext cx="547930" cy="4876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941118" y="2867747"/>
            <a:ext cx="21031201" cy="93121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>
            <a:normAutofit/>
          </a:bodyPr>
          <a:lstStyle>
            <a:lvl2pPr marL="990600" indent="-533400">
              <a:defRPr sz="2500"/>
            </a:lvl2pPr>
            <a:lvl3pPr marL="1554479" indent="-640079">
              <a:defRPr sz="2300"/>
            </a:lvl3pPr>
            <a:lvl4pPr marL="2082800" indent="-711200">
              <a:defRPr sz="2300"/>
            </a:lvl4pPr>
            <a:lvl5pPr marL="2540000" indent="-711200">
              <a:defRPr sz="2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41118" y="507957"/>
            <a:ext cx="21031201" cy="16450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741" y="12919483"/>
            <a:ext cx="547930" cy="48768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2400">
                <a:solidFill>
                  <a:srgbClr val="F5F5F5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FDAC00"/>
          </a:solidFill>
          <a:uFillTx/>
          <a:latin typeface="+mn-lt"/>
          <a:ea typeface="+mn-ea"/>
          <a:cs typeface="+mn-cs"/>
          <a:sym typeface="Oxanium ExtraLight Regular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FDAC00"/>
          </a:solidFill>
          <a:uFillTx/>
          <a:latin typeface="+mn-lt"/>
          <a:ea typeface="+mn-ea"/>
          <a:cs typeface="+mn-cs"/>
          <a:sym typeface="Oxanium ExtraLight Regular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FDAC00"/>
          </a:solidFill>
          <a:uFillTx/>
          <a:latin typeface="+mn-lt"/>
          <a:ea typeface="+mn-ea"/>
          <a:cs typeface="+mn-cs"/>
          <a:sym typeface="Oxanium ExtraLight Regular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FDAC00"/>
          </a:solidFill>
          <a:uFillTx/>
          <a:latin typeface="+mn-lt"/>
          <a:ea typeface="+mn-ea"/>
          <a:cs typeface="+mn-cs"/>
          <a:sym typeface="Oxanium ExtraLight Regular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FDAC00"/>
          </a:solidFill>
          <a:uFillTx/>
          <a:latin typeface="+mn-lt"/>
          <a:ea typeface="+mn-ea"/>
          <a:cs typeface="+mn-cs"/>
          <a:sym typeface="Oxanium ExtraLight Regular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FDAC00"/>
          </a:solidFill>
          <a:uFillTx/>
          <a:latin typeface="+mn-lt"/>
          <a:ea typeface="+mn-ea"/>
          <a:cs typeface="+mn-cs"/>
          <a:sym typeface="Oxanium ExtraLight Regular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FDAC00"/>
          </a:solidFill>
          <a:uFillTx/>
          <a:latin typeface="+mn-lt"/>
          <a:ea typeface="+mn-ea"/>
          <a:cs typeface="+mn-cs"/>
          <a:sym typeface="Oxanium ExtraLight Regular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FDAC00"/>
          </a:solidFill>
          <a:uFillTx/>
          <a:latin typeface="+mn-lt"/>
          <a:ea typeface="+mn-ea"/>
          <a:cs typeface="+mn-cs"/>
          <a:sym typeface="Oxanium ExtraLight Regular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FDAC00"/>
          </a:solidFill>
          <a:uFillTx/>
          <a:latin typeface="+mn-lt"/>
          <a:ea typeface="+mn-ea"/>
          <a:cs typeface="+mn-cs"/>
          <a:sym typeface="Oxanium ExtraLight Regular"/>
        </a:defRPr>
      </a:lvl9pPr>
    </p:titleStyle>
    <p:bodyStyle>
      <a:lvl1pPr marL="457199" marR="0" indent="-457199" algn="l" defTabSz="18288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solidFill>
            <a:srgbClr val="F2F2F2"/>
          </a:solidFill>
          <a:uFillTx/>
          <a:latin typeface="+mn-lt"/>
          <a:ea typeface="+mn-ea"/>
          <a:cs typeface="+mn-cs"/>
          <a:sym typeface="Oxanium ExtraLight Regular"/>
        </a:defRPr>
      </a:lvl1pPr>
      <a:lvl2pPr marL="742950" marR="0" indent="-285750" algn="l" defTabSz="18288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solidFill>
            <a:srgbClr val="F2F2F2"/>
          </a:solidFill>
          <a:uFillTx/>
          <a:latin typeface="+mn-lt"/>
          <a:ea typeface="+mn-ea"/>
          <a:cs typeface="+mn-cs"/>
          <a:sym typeface="Oxanium ExtraLight Regular"/>
        </a:defRPr>
      </a:lvl2pPr>
      <a:lvl3pPr marL="1257300" marR="0" indent="-342900" algn="l" defTabSz="18288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solidFill>
            <a:srgbClr val="F2F2F2"/>
          </a:solidFill>
          <a:uFillTx/>
          <a:latin typeface="+mn-lt"/>
          <a:ea typeface="+mn-ea"/>
          <a:cs typeface="+mn-cs"/>
          <a:sym typeface="Oxanium ExtraLight Regular"/>
        </a:defRPr>
      </a:lvl3pPr>
      <a:lvl4pPr marL="1752600" marR="0" indent="-381000" algn="l" defTabSz="18288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solidFill>
            <a:srgbClr val="F2F2F2"/>
          </a:solidFill>
          <a:uFillTx/>
          <a:latin typeface="+mn-lt"/>
          <a:ea typeface="+mn-ea"/>
          <a:cs typeface="+mn-cs"/>
          <a:sym typeface="Oxanium ExtraLight Regular"/>
        </a:defRPr>
      </a:lvl4pPr>
      <a:lvl5pPr marL="2209800" marR="0" indent="-381000" algn="l" defTabSz="18288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solidFill>
            <a:srgbClr val="F2F2F2"/>
          </a:solidFill>
          <a:uFillTx/>
          <a:latin typeface="+mn-lt"/>
          <a:ea typeface="+mn-ea"/>
          <a:cs typeface="+mn-cs"/>
          <a:sym typeface="Oxanium ExtraLight Regular"/>
        </a:defRPr>
      </a:lvl5pPr>
      <a:lvl6pPr marL="2667000" marR="0" indent="-381000" algn="l" defTabSz="18288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solidFill>
            <a:srgbClr val="F2F2F2"/>
          </a:solidFill>
          <a:uFillTx/>
          <a:latin typeface="+mn-lt"/>
          <a:ea typeface="+mn-ea"/>
          <a:cs typeface="+mn-cs"/>
          <a:sym typeface="Oxanium ExtraLight Regular"/>
        </a:defRPr>
      </a:lvl6pPr>
      <a:lvl7pPr marL="3124200" marR="0" indent="-381000" algn="l" defTabSz="18288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solidFill>
            <a:srgbClr val="F2F2F2"/>
          </a:solidFill>
          <a:uFillTx/>
          <a:latin typeface="+mn-lt"/>
          <a:ea typeface="+mn-ea"/>
          <a:cs typeface="+mn-cs"/>
          <a:sym typeface="Oxanium ExtraLight Regular"/>
        </a:defRPr>
      </a:lvl7pPr>
      <a:lvl8pPr marL="3581400" marR="0" indent="-381000" algn="l" defTabSz="18288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solidFill>
            <a:srgbClr val="F2F2F2"/>
          </a:solidFill>
          <a:uFillTx/>
          <a:latin typeface="+mn-lt"/>
          <a:ea typeface="+mn-ea"/>
          <a:cs typeface="+mn-cs"/>
          <a:sym typeface="Oxanium ExtraLight Regular"/>
        </a:defRPr>
      </a:lvl8pPr>
      <a:lvl9pPr marL="4038600" marR="0" indent="-381000" algn="l" defTabSz="18288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solidFill>
            <a:srgbClr val="F2F2F2"/>
          </a:solidFill>
          <a:uFillTx/>
          <a:latin typeface="+mn-lt"/>
          <a:ea typeface="+mn-ea"/>
          <a:cs typeface="+mn-cs"/>
          <a:sym typeface="Oxanium ExtraLight Regular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xanium ExtraLight Regular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xanium ExtraLight Regular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xanium ExtraLight Regular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xanium ExtraLight Regular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xanium ExtraLight Regular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xanium ExtraLight Regular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xanium ExtraLight Regular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xanium ExtraLight Regular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xanium ExtraLigh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://www.bridgeworks.company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bridgeworkscompany.n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ridgeworks.company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2669627" y="10146973"/>
            <a:ext cx="18288001" cy="3311523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</p:txBody>
      </p:sp>
      <p:pic>
        <p:nvPicPr>
          <p:cNvPr id="76" name="BRIDGEWORKS TOT.png" descr="BRIDGEWORKS T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0186" y="-245911"/>
            <a:ext cx="11734801" cy="426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Ondersteuning</a:t>
            </a:r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49915" y="12919483"/>
            <a:ext cx="371756" cy="487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32" name="Een essentieel onderdeel van BridgeWorks is de support die zij kandidaten kan leveren: die functionele beperkingen van kandidaten aangaande het werk (goeddeels) kan wegnemen.…"/>
          <p:cNvSpPr/>
          <p:nvPr/>
        </p:nvSpPr>
        <p:spPr>
          <a:xfrm>
            <a:off x="13488379" y="2471192"/>
            <a:ext cx="9954503" cy="10172138"/>
          </a:xfrm>
          <a:prstGeom prst="roundRect">
            <a:avLst>
              <a:gd name="adj" fmla="val 2552"/>
            </a:avLst>
          </a:prstGeom>
          <a:solidFill>
            <a:srgbClr val="4B5563"/>
          </a:solidFill>
          <a:ln w="12700">
            <a:miter lim="400000"/>
          </a:ln>
          <a:effectLst>
            <a:outerShdw blurRad="317500" dist="127000" dir="36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4500" tIns="444500" rIns="444500" bIns="444500"/>
          <a:lstStyle/>
          <a:p>
            <a:pPr marL="635000" indent="-635000" defTabSz="2286000">
              <a:buSzPct val="100000"/>
              <a:buChar char="➡"/>
            </a:pPr>
            <a:r>
              <a:rPr sz="6000" dirty="0" err="1"/>
              <a:t>autisme</a:t>
            </a:r>
            <a:endParaRPr sz="6000" dirty="0"/>
          </a:p>
          <a:p>
            <a:pPr marL="635000" indent="-635000" defTabSz="2286000">
              <a:buSzPct val="100000"/>
              <a:buChar char="➡"/>
            </a:pPr>
            <a:r>
              <a:rPr sz="6000" dirty="0" err="1"/>
              <a:t>slechthorendheid</a:t>
            </a:r>
            <a:endParaRPr sz="6000" dirty="0"/>
          </a:p>
          <a:p>
            <a:pPr marL="635000" indent="-635000" defTabSz="2286000">
              <a:buSzPct val="100000"/>
              <a:buChar char="➡"/>
            </a:pPr>
            <a:r>
              <a:rPr sz="6000" dirty="0"/>
              <a:t>A(D)HD</a:t>
            </a:r>
          </a:p>
          <a:p>
            <a:pPr marL="635000" indent="-635000" defTabSz="2286000">
              <a:buSzPct val="100000"/>
              <a:buChar char="➡"/>
            </a:pPr>
            <a:r>
              <a:rPr sz="6000" dirty="0" err="1"/>
              <a:t>rolstoelgebondenheid</a:t>
            </a:r>
            <a:endParaRPr sz="6000" dirty="0"/>
          </a:p>
          <a:p>
            <a:pPr marL="635000" indent="-635000" defTabSz="2286000">
              <a:buSzPct val="100000"/>
              <a:buChar char="➡"/>
            </a:pPr>
            <a:r>
              <a:rPr sz="6000" dirty="0" err="1"/>
              <a:t>energetische</a:t>
            </a:r>
            <a:r>
              <a:rPr sz="6000" dirty="0"/>
              <a:t> </a:t>
            </a:r>
            <a:r>
              <a:rPr sz="6000" dirty="0" err="1"/>
              <a:t>beperkingen</a:t>
            </a:r>
            <a:r>
              <a:rPr sz="6000" dirty="0"/>
              <a:t> (</a:t>
            </a:r>
            <a:r>
              <a:rPr sz="6000" dirty="0" err="1"/>
              <a:t>zoals</a:t>
            </a:r>
            <a:r>
              <a:rPr sz="6000" dirty="0"/>
              <a:t> MS/</a:t>
            </a:r>
            <a:r>
              <a:rPr sz="6000" dirty="0" err="1"/>
              <a:t>reuma</a:t>
            </a:r>
            <a:r>
              <a:rPr sz="6000" dirty="0"/>
              <a:t>)</a:t>
            </a:r>
          </a:p>
          <a:p>
            <a:pPr marL="635000" indent="-635000" defTabSz="2286000">
              <a:buSzPct val="100000"/>
              <a:buChar char="➡"/>
            </a:pPr>
            <a:r>
              <a:rPr sz="6000" dirty="0"/>
              <a:t>NAH (</a:t>
            </a:r>
            <a:r>
              <a:rPr sz="6000" dirty="0" err="1"/>
              <a:t>Niet</a:t>
            </a:r>
            <a:r>
              <a:rPr sz="6000" dirty="0"/>
              <a:t> </a:t>
            </a:r>
            <a:r>
              <a:rPr sz="6000" dirty="0" err="1"/>
              <a:t>Aangeboren</a:t>
            </a:r>
            <a:r>
              <a:rPr sz="6000" dirty="0"/>
              <a:t> </a:t>
            </a:r>
            <a:r>
              <a:rPr sz="6000" dirty="0" err="1"/>
              <a:t>Hersenletsel</a:t>
            </a:r>
            <a:r>
              <a:rPr sz="6000" dirty="0"/>
              <a:t>)</a:t>
            </a:r>
          </a:p>
          <a:p>
            <a:pPr marL="635000" indent="-635000" defTabSz="2286000">
              <a:buSzPct val="100000"/>
              <a:buChar char="➡"/>
            </a:pPr>
            <a:r>
              <a:rPr sz="6000" dirty="0" err="1"/>
              <a:t>fobieën</a:t>
            </a:r>
            <a:endParaRPr sz="6000" dirty="0"/>
          </a:p>
          <a:p>
            <a:pPr marL="635000" indent="-635000" defTabSz="2286000">
              <a:buSzPct val="100000"/>
              <a:buChar char="➡"/>
            </a:pPr>
            <a:r>
              <a:rPr sz="6000" dirty="0" err="1"/>
              <a:t>epilepsie</a:t>
            </a:r>
            <a:r>
              <a:rPr sz="6000" dirty="0"/>
              <a:t>.</a:t>
            </a:r>
            <a:br>
              <a:rPr sz="6000" dirty="0"/>
            </a:br>
            <a:endParaRPr sz="6000" dirty="0"/>
          </a:p>
          <a:p>
            <a:pPr defTabSz="2286000"/>
            <a:endParaRPr dirty="0"/>
          </a:p>
          <a:p>
            <a:pPr defTabSz="2286000"/>
            <a:endParaRPr dirty="0"/>
          </a:p>
          <a:p>
            <a:pPr defTabSz="2286000"/>
            <a:endParaRPr dirty="0"/>
          </a:p>
        </p:txBody>
      </p:sp>
      <p:sp>
        <p:nvSpPr>
          <p:cNvPr id="133" name="BridgeWorks kent 2 niveaus van ondersteuning die verschillen in intensiteit (onderstaand voorbeelden van ondersteuning bij autisme):…"/>
          <p:cNvSpPr/>
          <p:nvPr/>
        </p:nvSpPr>
        <p:spPr>
          <a:xfrm>
            <a:off x="1122931" y="2471192"/>
            <a:ext cx="9954502" cy="10172138"/>
          </a:xfrm>
          <a:prstGeom prst="roundRect">
            <a:avLst>
              <a:gd name="adj" fmla="val 2552"/>
            </a:avLst>
          </a:prstGeom>
          <a:solidFill>
            <a:srgbClr val="4B5563"/>
          </a:solidFill>
          <a:ln w="12700">
            <a:miter lim="400000"/>
          </a:ln>
          <a:effectLst>
            <a:outerShdw blurRad="317500" dist="127000" dir="36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4500" tIns="444500" rIns="444500" bIns="444500"/>
          <a:lstStyle/>
          <a:p>
            <a:pPr algn="ctr" defTabSz="2286000"/>
            <a:r>
              <a:rPr lang="nl-NL" sz="7200" dirty="0" err="1"/>
              <a:t>Jobcoaching</a:t>
            </a:r>
            <a:endParaRPr sz="7200" dirty="0"/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CF8BA4-60A5-AA9B-DEE5-DDC140392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730" y="4770391"/>
            <a:ext cx="8194904" cy="5573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SROI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49915" y="12919483"/>
            <a:ext cx="371756" cy="487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46" name="Het BridgeWorks Platform kan een substantiële bijdrage leveren aan het realiseren van SROI-doelstellingen.…"/>
          <p:cNvSpPr/>
          <p:nvPr/>
        </p:nvSpPr>
        <p:spPr>
          <a:xfrm>
            <a:off x="11270472" y="2603499"/>
            <a:ext cx="9954503" cy="10604543"/>
          </a:xfrm>
          <a:prstGeom prst="roundRect">
            <a:avLst>
              <a:gd name="adj" fmla="val 2552"/>
            </a:avLst>
          </a:prstGeom>
          <a:solidFill>
            <a:srgbClr val="4B5563"/>
          </a:solidFill>
          <a:ln w="12700">
            <a:miter lim="400000"/>
          </a:ln>
          <a:effectLst>
            <a:outerShdw blurRad="317500" dist="127000" dir="36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4500" tIns="444500" rIns="444500" bIns="444500"/>
          <a:lstStyle/>
          <a:p>
            <a:pPr defTabSz="2286000"/>
            <a:r>
              <a:rPr sz="3600" dirty="0"/>
              <a:t>Social Return On Investment (SROI) is </a:t>
            </a:r>
            <a:r>
              <a:rPr sz="3600" dirty="0" err="1"/>
              <a:t>een</a:t>
            </a:r>
            <a:r>
              <a:rPr sz="3600" dirty="0"/>
              <a:t> </a:t>
            </a:r>
            <a:r>
              <a:rPr sz="3600" dirty="0" err="1"/>
              <a:t>veelgebruikte</a:t>
            </a:r>
            <a:r>
              <a:rPr sz="3600" dirty="0"/>
              <a:t> </a:t>
            </a:r>
            <a:r>
              <a:rPr sz="3600" dirty="0" err="1"/>
              <a:t>methodiek</a:t>
            </a:r>
            <a:r>
              <a:rPr sz="3600" dirty="0"/>
              <a:t> om de </a:t>
            </a:r>
            <a:r>
              <a:rPr sz="3600" dirty="0" err="1"/>
              <a:t>sociale</a:t>
            </a:r>
            <a:r>
              <a:rPr sz="3600" dirty="0"/>
              <a:t> en </a:t>
            </a:r>
            <a:r>
              <a:rPr sz="3600" dirty="0" err="1"/>
              <a:t>maatschappelijke</a:t>
            </a:r>
            <a:r>
              <a:rPr sz="3600" dirty="0"/>
              <a:t> </a:t>
            </a:r>
            <a:r>
              <a:rPr sz="3600" dirty="0" err="1"/>
              <a:t>waarde</a:t>
            </a:r>
            <a:r>
              <a:rPr sz="3600" dirty="0"/>
              <a:t> die </a:t>
            </a:r>
            <a:r>
              <a:rPr sz="3600" dirty="0" err="1"/>
              <a:t>voortvloeit</a:t>
            </a:r>
            <a:r>
              <a:rPr sz="3600" dirty="0"/>
              <a:t> </a:t>
            </a:r>
            <a:r>
              <a:rPr sz="3600" dirty="0" err="1"/>
              <a:t>uit</a:t>
            </a:r>
            <a:r>
              <a:rPr sz="3600" dirty="0"/>
              <a:t> </a:t>
            </a:r>
            <a:r>
              <a:rPr sz="3600" dirty="0" err="1"/>
              <a:t>een</a:t>
            </a:r>
            <a:r>
              <a:rPr sz="3600" dirty="0"/>
              <a:t> </a:t>
            </a:r>
            <a:r>
              <a:rPr sz="3600" dirty="0" err="1"/>
              <a:t>investering</a:t>
            </a:r>
            <a:r>
              <a:rPr sz="3600" dirty="0"/>
              <a:t> </a:t>
            </a:r>
            <a:r>
              <a:rPr sz="3600" dirty="0" err="1"/>
              <a:t>te</a:t>
            </a:r>
            <a:r>
              <a:rPr sz="3600" dirty="0"/>
              <a:t> </a:t>
            </a:r>
            <a:r>
              <a:rPr sz="3600" dirty="0" err="1"/>
              <a:t>kunnen</a:t>
            </a:r>
            <a:r>
              <a:rPr sz="3600" dirty="0"/>
              <a:t> </a:t>
            </a:r>
            <a:r>
              <a:rPr sz="3600" dirty="0" err="1"/>
              <a:t>meten</a:t>
            </a:r>
            <a:r>
              <a:rPr sz="3600" dirty="0"/>
              <a:t>. </a:t>
            </a:r>
            <a:r>
              <a:rPr sz="3600" dirty="0" err="1"/>
              <a:t>Organisaties</a:t>
            </a:r>
            <a:r>
              <a:rPr sz="3600" dirty="0"/>
              <a:t> </a:t>
            </a:r>
            <a:r>
              <a:rPr sz="3600" dirty="0" err="1"/>
              <a:t>kunnen</a:t>
            </a:r>
            <a:r>
              <a:rPr sz="3600" dirty="0"/>
              <a:t> </a:t>
            </a:r>
            <a:r>
              <a:rPr sz="3600" dirty="0" err="1"/>
              <a:t>voor</a:t>
            </a:r>
            <a:r>
              <a:rPr sz="3600" dirty="0"/>
              <a:t> </a:t>
            </a:r>
            <a:r>
              <a:rPr sz="3600" dirty="0" err="1"/>
              <a:t>zichzelf</a:t>
            </a:r>
            <a:r>
              <a:rPr sz="3600" dirty="0"/>
              <a:t> SROI-</a:t>
            </a:r>
            <a:r>
              <a:rPr sz="3600" dirty="0" err="1"/>
              <a:t>eisen</a:t>
            </a:r>
            <a:r>
              <a:rPr sz="3600" dirty="0"/>
              <a:t> </a:t>
            </a:r>
            <a:r>
              <a:rPr sz="3600" dirty="0" err="1"/>
              <a:t>stellen</a:t>
            </a:r>
            <a:r>
              <a:rPr sz="3600" dirty="0"/>
              <a:t>, maar </a:t>
            </a:r>
            <a:r>
              <a:rPr sz="3600" dirty="0" err="1"/>
              <a:t>kunnen</a:t>
            </a:r>
            <a:r>
              <a:rPr sz="3600" dirty="0"/>
              <a:t> </a:t>
            </a:r>
            <a:r>
              <a:rPr sz="3600" dirty="0" err="1"/>
              <a:t>deze</a:t>
            </a:r>
            <a:r>
              <a:rPr sz="3600" dirty="0"/>
              <a:t> </a:t>
            </a:r>
            <a:r>
              <a:rPr sz="3600" dirty="0" err="1"/>
              <a:t>ook</a:t>
            </a:r>
            <a:r>
              <a:rPr sz="3600" dirty="0"/>
              <a:t> </a:t>
            </a:r>
            <a:r>
              <a:rPr sz="3600" dirty="0" err="1"/>
              <a:t>opgelegd</a:t>
            </a:r>
            <a:r>
              <a:rPr sz="3600" dirty="0"/>
              <a:t> </a:t>
            </a:r>
            <a:r>
              <a:rPr sz="3600" dirty="0" err="1"/>
              <a:t>krijgen</a:t>
            </a:r>
            <a:r>
              <a:rPr sz="3600" dirty="0"/>
              <a:t> </a:t>
            </a:r>
            <a:r>
              <a:rPr sz="3600" dirty="0" err="1"/>
              <a:t>bij</a:t>
            </a:r>
            <a:r>
              <a:rPr sz="3600" dirty="0"/>
              <a:t> </a:t>
            </a:r>
            <a:r>
              <a:rPr sz="3600" dirty="0" err="1"/>
              <a:t>een</a:t>
            </a:r>
            <a:r>
              <a:rPr sz="3600" dirty="0"/>
              <a:t> </a:t>
            </a:r>
            <a:r>
              <a:rPr sz="3600" dirty="0" err="1"/>
              <a:t>aanbesteding</a:t>
            </a:r>
            <a:r>
              <a:rPr sz="3600" dirty="0"/>
              <a:t>.</a:t>
            </a:r>
          </a:p>
          <a:p>
            <a:pPr defTabSz="2286000"/>
            <a:endParaRPr sz="3600" dirty="0"/>
          </a:p>
          <a:p>
            <a:pPr defTabSz="2286000"/>
            <a:r>
              <a:rPr sz="3600" dirty="0"/>
              <a:t>Het </a:t>
            </a:r>
            <a:r>
              <a:rPr sz="3600" dirty="0" err="1"/>
              <a:t>doel</a:t>
            </a:r>
            <a:r>
              <a:rPr sz="3600" dirty="0"/>
              <a:t> van SROI is </a:t>
            </a:r>
            <a:r>
              <a:rPr sz="3600" dirty="0" err="1"/>
              <a:t>meer</a:t>
            </a:r>
            <a:r>
              <a:rPr sz="3600" dirty="0"/>
              <a:t> </a:t>
            </a:r>
            <a:r>
              <a:rPr sz="3600" dirty="0" err="1"/>
              <a:t>werkplekken</a:t>
            </a:r>
            <a:r>
              <a:rPr sz="3600" dirty="0"/>
              <a:t> </a:t>
            </a:r>
            <a:r>
              <a:rPr sz="3600" dirty="0" err="1"/>
              <a:t>te</a:t>
            </a:r>
            <a:r>
              <a:rPr sz="3600" dirty="0"/>
              <a:t> </a:t>
            </a:r>
            <a:r>
              <a:rPr sz="3600" dirty="0" err="1"/>
              <a:t>creëren</a:t>
            </a:r>
            <a:r>
              <a:rPr sz="3600" dirty="0"/>
              <a:t>, </a:t>
            </a:r>
            <a:r>
              <a:rPr sz="3600" dirty="0" err="1"/>
              <a:t>zodat</a:t>
            </a:r>
            <a:r>
              <a:rPr sz="3600" dirty="0"/>
              <a:t> </a:t>
            </a:r>
            <a:r>
              <a:rPr sz="3600" dirty="0" err="1"/>
              <a:t>mensen</a:t>
            </a:r>
            <a:r>
              <a:rPr sz="3600" dirty="0"/>
              <a:t> met </a:t>
            </a:r>
            <a:r>
              <a:rPr sz="3600" dirty="0" err="1"/>
              <a:t>een</a:t>
            </a:r>
            <a:r>
              <a:rPr sz="3600" dirty="0"/>
              <a:t> </a:t>
            </a:r>
            <a:r>
              <a:rPr sz="3600" dirty="0" err="1"/>
              <a:t>afstand</a:t>
            </a:r>
            <a:r>
              <a:rPr sz="3600" dirty="0"/>
              <a:t> tot de </a:t>
            </a:r>
            <a:r>
              <a:rPr sz="3600" dirty="0" err="1"/>
              <a:t>arbeidsmarkt</a:t>
            </a:r>
            <a:r>
              <a:rPr sz="3600" dirty="0"/>
              <a:t> </a:t>
            </a:r>
            <a:r>
              <a:rPr sz="3600" dirty="0" err="1"/>
              <a:t>meer</a:t>
            </a:r>
            <a:r>
              <a:rPr sz="3600" dirty="0"/>
              <a:t> </a:t>
            </a:r>
            <a:r>
              <a:rPr sz="3600" dirty="0" err="1"/>
              <a:t>kans</a:t>
            </a:r>
            <a:r>
              <a:rPr sz="3600" dirty="0"/>
              <a:t> </a:t>
            </a:r>
            <a:r>
              <a:rPr sz="3600" dirty="0" err="1"/>
              <a:t>hebben</a:t>
            </a:r>
            <a:r>
              <a:rPr sz="3600" dirty="0"/>
              <a:t> op </a:t>
            </a:r>
            <a:r>
              <a:rPr sz="3600" dirty="0" err="1"/>
              <a:t>betaald</a:t>
            </a:r>
            <a:r>
              <a:rPr sz="3600" dirty="0"/>
              <a:t> </a:t>
            </a:r>
            <a:r>
              <a:rPr sz="3600" dirty="0" err="1"/>
              <a:t>werk</a:t>
            </a:r>
            <a:r>
              <a:rPr sz="3600" dirty="0"/>
              <a:t>.</a:t>
            </a:r>
          </a:p>
          <a:p>
            <a:pPr defTabSz="2286000"/>
            <a:endParaRPr sz="3600" dirty="0"/>
          </a:p>
          <a:p>
            <a:pPr defTabSz="2286000"/>
            <a:r>
              <a:rPr sz="3600" dirty="0" err="1"/>
              <a:t>Daarnaast</a:t>
            </a:r>
            <a:r>
              <a:rPr sz="3600" dirty="0"/>
              <a:t> </a:t>
            </a:r>
            <a:r>
              <a:rPr sz="3600" dirty="0" err="1"/>
              <a:t>vormt</a:t>
            </a:r>
            <a:r>
              <a:rPr sz="3600" dirty="0"/>
              <a:t> SROI </a:t>
            </a:r>
            <a:r>
              <a:rPr sz="3600" dirty="0" err="1"/>
              <a:t>een</a:t>
            </a:r>
            <a:r>
              <a:rPr sz="3600" dirty="0"/>
              <a:t> steeds </a:t>
            </a:r>
            <a:r>
              <a:rPr sz="3600" dirty="0" err="1"/>
              <a:t>belangrijkere</a:t>
            </a:r>
            <a:r>
              <a:rPr sz="3600" dirty="0"/>
              <a:t> factor in het imago van </a:t>
            </a:r>
            <a:r>
              <a:rPr sz="3600" dirty="0" err="1"/>
              <a:t>een</a:t>
            </a:r>
            <a:r>
              <a:rPr sz="3600" dirty="0"/>
              <a:t> </a:t>
            </a:r>
            <a:r>
              <a:rPr sz="3600" dirty="0" err="1"/>
              <a:t>organisatie</a:t>
            </a:r>
            <a:r>
              <a:rPr sz="3600" dirty="0"/>
              <a:t>.</a:t>
            </a:r>
            <a:endParaRPr lang="nl-NL" sz="3600" dirty="0"/>
          </a:p>
          <a:p>
            <a:pPr defTabSz="2286000"/>
            <a:endParaRPr lang="nl-NL" sz="3600" dirty="0"/>
          </a:p>
          <a:p>
            <a:pPr defTabSz="2286000"/>
            <a:r>
              <a:rPr lang="nl-NL" sz="3600" dirty="0" err="1"/>
              <a:t>BridgeWorks</a:t>
            </a:r>
            <a:r>
              <a:rPr lang="nl-NL" sz="3600" dirty="0"/>
              <a:t> helpt bij het realiseren van deze doelen!</a:t>
            </a:r>
            <a:endParaRPr sz="3600" dirty="0"/>
          </a:p>
          <a:p>
            <a:pPr defTabSz="2286000"/>
            <a:endParaRPr dirty="0"/>
          </a:p>
          <a:p>
            <a:pPr defTabSz="2286000"/>
            <a:endParaRPr dirty="0"/>
          </a:p>
          <a:p>
            <a:pPr defTabSz="2286000"/>
            <a:endParaRPr dirty="0"/>
          </a:p>
          <a:p>
            <a:pPr defTabSz="2286000"/>
            <a:endParaRPr dirty="0"/>
          </a:p>
        </p:txBody>
      </p:sp>
      <p:sp>
        <p:nvSpPr>
          <p:cNvPr id="147" name="De SROI-doelgroep bestaat uit onder meer:…"/>
          <p:cNvSpPr/>
          <p:nvPr/>
        </p:nvSpPr>
        <p:spPr>
          <a:xfrm>
            <a:off x="525777" y="2603500"/>
            <a:ext cx="9954502" cy="10172138"/>
          </a:xfrm>
          <a:prstGeom prst="roundRect">
            <a:avLst>
              <a:gd name="adj" fmla="val 2552"/>
            </a:avLst>
          </a:prstGeom>
          <a:solidFill>
            <a:srgbClr val="4B5563"/>
          </a:solidFill>
          <a:ln w="12700">
            <a:miter lim="400000"/>
          </a:ln>
          <a:effectLst>
            <a:outerShdw blurRad="317500" dist="127000" dir="36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4500" tIns="444500" rIns="444500" bIns="444500"/>
          <a:lstStyle/>
          <a:p>
            <a:pPr defTabSz="2286000"/>
            <a:endParaRPr dirty="0"/>
          </a:p>
        </p:txBody>
      </p:sp>
      <p:pic>
        <p:nvPicPr>
          <p:cNvPr id="3" name="Afbeelding 2" descr="Afbeelding met logo">
            <a:extLst>
              <a:ext uri="{FF2B5EF4-FFF2-40B4-BE49-F238E27FC236}">
                <a16:creationId xmlns:a16="http://schemas.microsoft.com/office/drawing/2014/main" id="{99F372A1-A050-D644-7247-4078EEC87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8" y="4077167"/>
            <a:ext cx="9753600" cy="687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Sociale coöperatie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51" name="BridgeWorks heeft haar eigen sociale coöperatie om kandidaten verder te kunnen ondersteunen: BridgeWorks Social Cooperation.…"/>
          <p:cNvSpPr/>
          <p:nvPr/>
        </p:nvSpPr>
        <p:spPr>
          <a:xfrm>
            <a:off x="1057858" y="2527300"/>
            <a:ext cx="9954503" cy="10172138"/>
          </a:xfrm>
          <a:prstGeom prst="roundRect">
            <a:avLst>
              <a:gd name="adj" fmla="val 2552"/>
            </a:avLst>
          </a:prstGeom>
          <a:solidFill>
            <a:srgbClr val="4B5563"/>
          </a:solidFill>
          <a:ln w="12700">
            <a:miter lim="400000"/>
          </a:ln>
          <a:effectLst>
            <a:outerShdw blurRad="317500" dist="127000" dir="36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4500" tIns="444500" rIns="444500" bIns="444500"/>
          <a:lstStyle/>
          <a:p>
            <a:pPr defTabSz="2286000"/>
            <a:r>
              <a:t>BridgeWorks heeft haar eigen sociale coöperatie om kandidaten verder te kunnen ondersteunen: </a:t>
            </a:r>
            <a:r>
              <a:rPr>
                <a:solidFill>
                  <a:srgbClr val="D84726"/>
                </a:solidFill>
              </a:rPr>
              <a:t>BridgeWorks Social Cooperation</a:t>
            </a:r>
            <a:r>
              <a:t>.</a:t>
            </a:r>
          </a:p>
          <a:p>
            <a:pPr defTabSz="2286000"/>
            <a:endParaRPr/>
          </a:p>
          <a:p>
            <a:pPr defTabSz="2286000"/>
            <a:r>
              <a:t>Kandidaten kunnen werkzaamheden verrichten door te participeren in deze sociale coöperatie, als alternatief voor het werknemersschap of een andere freelanceconstructie.</a:t>
            </a:r>
          </a:p>
          <a:p>
            <a:pPr defTabSz="2286000"/>
            <a:endParaRPr/>
          </a:p>
          <a:p>
            <a:pPr defTabSz="2286000"/>
            <a:r>
              <a:t>Het grote voordeel daarvan is dat kandidaten met een uitkering deze (deels) kunnen behouden, terwijl ze zich ontwikkelen in het zelfstandig ondernemerschap.</a:t>
            </a:r>
          </a:p>
          <a:p>
            <a:pPr defTabSz="2286000"/>
            <a:endParaRPr/>
          </a:p>
          <a:p>
            <a:pPr defTabSz="2286000"/>
            <a:r>
              <a:t>Werkgevers kunnen kandidaten inhuren via de </a:t>
            </a:r>
            <a:r>
              <a:rPr>
                <a:solidFill>
                  <a:srgbClr val="D84726"/>
                </a:solidFill>
              </a:rPr>
              <a:t>BridgeWorks Social Cooperation</a:t>
            </a:r>
            <a:r>
              <a:t> en hebben op deze wijze een extra mogelijkheid voor het inzetten van talent.</a:t>
            </a:r>
          </a:p>
        </p:txBody>
      </p:sp>
      <p:sp>
        <p:nvSpPr>
          <p:cNvPr id="152" name="Een ander voordeel is dat kandidaten binnen de sociale coöperatie elkaar versterken: bijvoorbeeld door gezamenlijk in te kopen of samen projecten te realiseren. Of op individueel niveau elkaar te assisteren bij bijvoorbeeld administratie, logistiek of ma"/>
          <p:cNvSpPr/>
          <p:nvPr/>
        </p:nvSpPr>
        <p:spPr>
          <a:xfrm>
            <a:off x="12641577" y="2527300"/>
            <a:ext cx="9954502" cy="10172138"/>
          </a:xfrm>
          <a:prstGeom prst="roundRect">
            <a:avLst>
              <a:gd name="adj" fmla="val 2552"/>
            </a:avLst>
          </a:prstGeom>
          <a:solidFill>
            <a:srgbClr val="4B5563"/>
          </a:solidFill>
          <a:ln w="12700">
            <a:miter lim="400000"/>
          </a:ln>
          <a:effectLst>
            <a:outerShdw blurRad="317500" dist="127000" dir="36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4500" tIns="444500" rIns="444500" bIns="444500"/>
          <a:lstStyle/>
          <a:p>
            <a:pPr defTabSz="2286000"/>
            <a:r>
              <a:t>Een ander voordeel is dat kandidaten binnen de sociale coöperatie elkaar versterken: bijvoorbeeld door gezamenlijk in te kopen of samen projecten te realiseren. Of op individueel niveau elkaar te assisteren bij bijvoorbeeld administratie, logistiek of marketing.</a:t>
            </a:r>
          </a:p>
          <a:p>
            <a:pPr defTabSz="2286000"/>
            <a:endParaRPr/>
          </a:p>
          <a:p>
            <a:pPr defTabSz="2286000"/>
            <a:r>
              <a:t>De coöperatie neemt daarnaast taken op zich, zoals projectmanagement.</a:t>
            </a:r>
          </a:p>
          <a:p>
            <a:pPr defTabSz="2286000"/>
            <a:endParaRPr/>
          </a:p>
          <a:p>
            <a:pPr defTabSz="2286000"/>
            <a:r>
              <a:t>De sociale coöperatie voegt een prachtige dimensie van mogelijkheden toe voor kandidaten met een afstand tot de arbeidsmarkt!</a:t>
            </a:r>
          </a:p>
        </p:txBody>
      </p:sp>
      <p:pic>
        <p:nvPicPr>
          <p:cNvPr id="153" name="BEELDMERK TOT SC.png" descr="BEELDMERK TOT S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8828" y="9506536"/>
            <a:ext cx="7620001" cy="2770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Partners</a:t>
            </a:r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57" name="LaNSCO-logo-FC-dec-2020-192px.png" descr="LaNSCO-logo-FC-dec-2020-192p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7433" y="10495199"/>
            <a:ext cx="8154666" cy="2583657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8" name="kisspng-philips-logo-business-philips-logo-5b3139ff5d9693.9929151915299527673834.png" descr="kisspng-philips-logo-business-philips-logo-5b3139ff5d9693.9929151915299527673834.png"/>
          <p:cNvPicPr>
            <a:picLocks noChangeAspect="1"/>
          </p:cNvPicPr>
          <p:nvPr/>
        </p:nvPicPr>
        <p:blipFill>
          <a:blip r:embed="rId4"/>
          <a:srcRect l="1732" t="41903" r="1732" b="27883"/>
          <a:stretch>
            <a:fillRect/>
          </a:stretch>
        </p:blipFill>
        <p:spPr>
          <a:xfrm>
            <a:off x="12162428" y="694180"/>
            <a:ext cx="12004734" cy="375716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9" name="AANtWERK_DEF-removebg-preview.png" descr="AANtWERK_DEF-removebg-previe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8058" y="6115687"/>
            <a:ext cx="10113415" cy="18231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Sponsoring</a:t>
            </a:r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 useBgFill="1">
        <p:nvSpPr>
          <p:cNvPr id="189" name="De activiteiten van BridgeWorks ondersteunen maatschappelijke doelen en kunnen ook worden gesponsord.…"/>
          <p:cNvSpPr/>
          <p:nvPr/>
        </p:nvSpPr>
        <p:spPr>
          <a:xfrm>
            <a:off x="765342" y="3160861"/>
            <a:ext cx="22882364" cy="9253727"/>
          </a:xfrm>
          <a:prstGeom prst="roundRect">
            <a:avLst>
              <a:gd name="adj" fmla="val 10808"/>
            </a:avLst>
          </a:prstGeom>
          <a:ln w="12700">
            <a:miter lim="400000"/>
          </a:ln>
          <a:effectLst>
            <a:outerShdw blurRad="317500" dist="127000" dir="36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4500" tIns="444500" rIns="444500" bIns="444500"/>
          <a:lstStyle/>
          <a:p>
            <a:pPr defTabSz="2286000"/>
            <a:r>
              <a:rPr sz="8000" dirty="0">
                <a:solidFill>
                  <a:schemeClr val="accent6"/>
                </a:solidFill>
              </a:rPr>
              <a:t>De </a:t>
            </a:r>
            <a:r>
              <a:rPr sz="8000" dirty="0" err="1">
                <a:solidFill>
                  <a:schemeClr val="accent6"/>
                </a:solidFill>
              </a:rPr>
              <a:t>activiteiten</a:t>
            </a:r>
            <a:r>
              <a:rPr sz="8000" dirty="0">
                <a:solidFill>
                  <a:schemeClr val="accent6"/>
                </a:solidFill>
              </a:rPr>
              <a:t> van </a:t>
            </a:r>
            <a:r>
              <a:rPr sz="8000" dirty="0" err="1">
                <a:solidFill>
                  <a:schemeClr val="accent6"/>
                </a:solidFill>
              </a:rPr>
              <a:t>BridgeWorks</a:t>
            </a:r>
            <a:r>
              <a:rPr sz="8000" dirty="0">
                <a:solidFill>
                  <a:schemeClr val="accent6"/>
                </a:solidFill>
              </a:rPr>
              <a:t> </a:t>
            </a:r>
            <a:r>
              <a:rPr sz="8000" dirty="0" err="1">
                <a:solidFill>
                  <a:schemeClr val="accent6"/>
                </a:solidFill>
              </a:rPr>
              <a:t>ondersteunen</a:t>
            </a:r>
            <a:r>
              <a:rPr sz="8000" dirty="0">
                <a:solidFill>
                  <a:schemeClr val="accent6"/>
                </a:solidFill>
              </a:rPr>
              <a:t> </a:t>
            </a:r>
            <a:r>
              <a:rPr sz="8000" dirty="0" err="1">
                <a:solidFill>
                  <a:schemeClr val="accent6"/>
                </a:solidFill>
              </a:rPr>
              <a:t>maatschappelijke</a:t>
            </a:r>
            <a:r>
              <a:rPr sz="8000" dirty="0">
                <a:solidFill>
                  <a:schemeClr val="accent6"/>
                </a:solidFill>
              </a:rPr>
              <a:t> </a:t>
            </a:r>
            <a:r>
              <a:rPr sz="8000" dirty="0" err="1">
                <a:solidFill>
                  <a:schemeClr val="accent6"/>
                </a:solidFill>
              </a:rPr>
              <a:t>doelen</a:t>
            </a:r>
            <a:r>
              <a:rPr sz="8000" dirty="0">
                <a:solidFill>
                  <a:schemeClr val="accent6"/>
                </a:solidFill>
              </a:rPr>
              <a:t> en </a:t>
            </a:r>
            <a:r>
              <a:rPr sz="8000" dirty="0" err="1">
                <a:solidFill>
                  <a:schemeClr val="accent6"/>
                </a:solidFill>
              </a:rPr>
              <a:t>kunnen</a:t>
            </a:r>
            <a:r>
              <a:rPr sz="8000" dirty="0">
                <a:solidFill>
                  <a:schemeClr val="accent6"/>
                </a:solidFill>
              </a:rPr>
              <a:t> </a:t>
            </a:r>
            <a:r>
              <a:rPr sz="8000" dirty="0" err="1">
                <a:solidFill>
                  <a:schemeClr val="accent6"/>
                </a:solidFill>
              </a:rPr>
              <a:t>ook</a:t>
            </a:r>
            <a:r>
              <a:rPr sz="8000" dirty="0">
                <a:solidFill>
                  <a:schemeClr val="accent6"/>
                </a:solidFill>
              </a:rPr>
              <a:t> </a:t>
            </a:r>
            <a:r>
              <a:rPr sz="8000" dirty="0" err="1">
                <a:solidFill>
                  <a:schemeClr val="accent6"/>
                </a:solidFill>
              </a:rPr>
              <a:t>worden</a:t>
            </a:r>
            <a:r>
              <a:rPr sz="8000" dirty="0">
                <a:solidFill>
                  <a:schemeClr val="accent6"/>
                </a:solidFill>
              </a:rPr>
              <a:t> </a:t>
            </a:r>
            <a:r>
              <a:rPr sz="8000" dirty="0" err="1">
                <a:solidFill>
                  <a:schemeClr val="accent6"/>
                </a:solidFill>
              </a:rPr>
              <a:t>gesponsord</a:t>
            </a:r>
            <a:r>
              <a:rPr sz="8000" dirty="0">
                <a:solidFill>
                  <a:schemeClr val="accent6"/>
                </a:solidFill>
              </a:rPr>
              <a:t>.</a:t>
            </a:r>
          </a:p>
          <a:p>
            <a:pPr defTabSz="2286000"/>
            <a:endParaRPr sz="8000" dirty="0">
              <a:solidFill>
                <a:srgbClr val="FFFF00"/>
              </a:solidFill>
            </a:endParaRPr>
          </a:p>
          <a:p>
            <a:pPr defTabSz="2286000"/>
            <a:r>
              <a:rPr sz="8000" dirty="0" err="1">
                <a:solidFill>
                  <a:schemeClr val="tx2"/>
                </a:solidFill>
                <a:highlight>
                  <a:srgbClr val="FFFF00"/>
                </a:highlight>
              </a:rPr>
              <a:t>Dit</a:t>
            </a:r>
            <a:r>
              <a:rPr sz="8000" dirty="0">
                <a:solidFill>
                  <a:schemeClr val="tx2"/>
                </a:solidFill>
                <a:highlight>
                  <a:srgbClr val="FFFF00"/>
                </a:highlight>
              </a:rPr>
              <a:t> </a:t>
            </a:r>
            <a:r>
              <a:rPr sz="8000" dirty="0" err="1">
                <a:solidFill>
                  <a:schemeClr val="tx2"/>
                </a:solidFill>
                <a:highlight>
                  <a:srgbClr val="FFFF00"/>
                </a:highlight>
              </a:rPr>
              <a:t>kan</a:t>
            </a:r>
            <a:r>
              <a:rPr sz="8000" dirty="0">
                <a:solidFill>
                  <a:schemeClr val="tx2"/>
                </a:solidFill>
                <a:highlight>
                  <a:srgbClr val="FFFF00"/>
                </a:highlight>
              </a:rPr>
              <a:t> </a:t>
            </a:r>
            <a:r>
              <a:rPr sz="8000" dirty="0" err="1">
                <a:solidFill>
                  <a:schemeClr val="tx2"/>
                </a:solidFill>
                <a:highlight>
                  <a:srgbClr val="FFFF00"/>
                </a:highlight>
              </a:rPr>
              <a:t>voor</a:t>
            </a:r>
            <a:r>
              <a:rPr sz="8000" dirty="0">
                <a:solidFill>
                  <a:schemeClr val="tx2"/>
                </a:solidFill>
                <a:highlight>
                  <a:srgbClr val="FFFF00"/>
                </a:highlight>
              </a:rPr>
              <a:t> </a:t>
            </a:r>
            <a:r>
              <a:rPr sz="8000" dirty="0" err="1">
                <a:solidFill>
                  <a:schemeClr val="tx2"/>
                </a:solidFill>
                <a:highlight>
                  <a:srgbClr val="FFFF00"/>
                </a:highlight>
              </a:rPr>
              <a:t>organisaties</a:t>
            </a:r>
            <a:r>
              <a:rPr sz="8000" dirty="0">
                <a:solidFill>
                  <a:schemeClr val="tx2"/>
                </a:solidFill>
                <a:highlight>
                  <a:srgbClr val="FFFF00"/>
                </a:highlight>
              </a:rPr>
              <a:t> </a:t>
            </a:r>
            <a:r>
              <a:rPr sz="8000" dirty="0" err="1">
                <a:solidFill>
                  <a:schemeClr val="tx2"/>
                </a:solidFill>
                <a:highlight>
                  <a:srgbClr val="FFFF00"/>
                </a:highlight>
              </a:rPr>
              <a:t>gewaardeerd</a:t>
            </a:r>
            <a:r>
              <a:rPr sz="8000" dirty="0">
                <a:solidFill>
                  <a:schemeClr val="tx2"/>
                </a:solidFill>
                <a:highlight>
                  <a:srgbClr val="FFFF00"/>
                </a:highlight>
              </a:rPr>
              <a:t> </a:t>
            </a:r>
            <a:r>
              <a:rPr sz="8000" dirty="0" err="1">
                <a:solidFill>
                  <a:schemeClr val="tx2"/>
                </a:solidFill>
                <a:highlight>
                  <a:srgbClr val="FFFF00"/>
                </a:highlight>
              </a:rPr>
              <a:t>worden</a:t>
            </a:r>
            <a:r>
              <a:rPr sz="8000" dirty="0">
                <a:solidFill>
                  <a:schemeClr val="tx2"/>
                </a:solidFill>
                <a:highlight>
                  <a:srgbClr val="FFFF00"/>
                </a:highlight>
              </a:rPr>
              <a:t> </a:t>
            </a:r>
            <a:r>
              <a:rPr sz="8000" dirty="0" err="1">
                <a:solidFill>
                  <a:schemeClr val="tx2"/>
                </a:solidFill>
                <a:highlight>
                  <a:srgbClr val="FFFF00"/>
                </a:highlight>
              </a:rPr>
              <a:t>als</a:t>
            </a:r>
            <a:r>
              <a:rPr sz="8000" dirty="0">
                <a:solidFill>
                  <a:schemeClr val="tx2"/>
                </a:solidFill>
                <a:highlight>
                  <a:srgbClr val="FFFF00"/>
                </a:highlight>
              </a:rPr>
              <a:t> SROI/MVO-</a:t>
            </a:r>
            <a:r>
              <a:rPr sz="8000" dirty="0" err="1">
                <a:solidFill>
                  <a:schemeClr val="tx2"/>
                </a:solidFill>
                <a:highlight>
                  <a:srgbClr val="FFFF00"/>
                </a:highlight>
              </a:rPr>
              <a:t>activiteit</a:t>
            </a:r>
            <a:r>
              <a:rPr sz="8000" dirty="0">
                <a:solidFill>
                  <a:schemeClr val="tx2"/>
                </a:solidFill>
                <a:highlight>
                  <a:srgbClr val="FFFF00"/>
                </a:highlight>
              </a:rPr>
              <a:t>. Neem contact met </a:t>
            </a:r>
            <a:r>
              <a:rPr sz="8000" dirty="0" err="1">
                <a:solidFill>
                  <a:schemeClr val="tx2"/>
                </a:solidFill>
                <a:highlight>
                  <a:srgbClr val="FFFF00"/>
                </a:highlight>
              </a:rPr>
              <a:t>ons</a:t>
            </a:r>
            <a:r>
              <a:rPr sz="8000" dirty="0">
                <a:solidFill>
                  <a:schemeClr val="tx2"/>
                </a:solidFill>
                <a:highlight>
                  <a:srgbClr val="FFFF00"/>
                </a:highlight>
              </a:rPr>
              <a:t> op </a:t>
            </a:r>
            <a:r>
              <a:rPr sz="8000" dirty="0" err="1">
                <a:solidFill>
                  <a:schemeClr val="tx2"/>
                </a:solidFill>
                <a:highlight>
                  <a:srgbClr val="FFFF00"/>
                </a:highlight>
              </a:rPr>
              <a:t>voor</a:t>
            </a:r>
            <a:r>
              <a:rPr sz="8000" dirty="0">
                <a:solidFill>
                  <a:schemeClr val="tx2"/>
                </a:solidFill>
                <a:highlight>
                  <a:srgbClr val="FFFF00"/>
                </a:highlight>
              </a:rPr>
              <a:t> de </a:t>
            </a:r>
            <a:r>
              <a:rPr sz="8000" dirty="0" err="1">
                <a:solidFill>
                  <a:schemeClr val="tx2"/>
                </a:solidFill>
                <a:highlight>
                  <a:srgbClr val="FFFF00"/>
                </a:highlight>
              </a:rPr>
              <a:t>mogelijkheden</a:t>
            </a:r>
            <a:r>
              <a:rPr sz="8000" dirty="0">
                <a:solidFill>
                  <a:srgbClr val="FFFF00"/>
                </a:solidFill>
                <a:highlight>
                  <a:srgbClr val="FFFF00"/>
                </a:highlight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Contact</a:t>
            </a:r>
          </a:p>
        </p:txBody>
      </p:sp>
      <p:sp>
        <p:nvSpPr>
          <p:cNvPr id="1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193" name="MAIL.png" descr="MAIL.png"/>
          <p:cNvPicPr>
            <a:picLocks noChangeAspect="1"/>
          </p:cNvPicPr>
          <p:nvPr/>
        </p:nvPicPr>
        <p:blipFill>
          <a:blip r:embed="rId3"/>
          <a:srcRect t="3388"/>
          <a:stretch>
            <a:fillRect/>
          </a:stretch>
        </p:blipFill>
        <p:spPr>
          <a:xfrm>
            <a:off x="3259503" y="3177104"/>
            <a:ext cx="3810001" cy="3680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4" y="0"/>
                </a:moveTo>
                <a:cubicBezTo>
                  <a:pt x="1325" y="0"/>
                  <a:pt x="994" y="0"/>
                  <a:pt x="774" y="95"/>
                </a:cubicBezTo>
                <a:cubicBezTo>
                  <a:pt x="457" y="215"/>
                  <a:pt x="208" y="473"/>
                  <a:pt x="92" y="801"/>
                </a:cubicBezTo>
                <a:cubicBezTo>
                  <a:pt x="0" y="1029"/>
                  <a:pt x="0" y="1371"/>
                  <a:pt x="0" y="1940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1940"/>
                </a:lnTo>
                <a:cubicBezTo>
                  <a:pt x="21600" y="1371"/>
                  <a:pt x="21600" y="1029"/>
                  <a:pt x="21508" y="801"/>
                </a:cubicBezTo>
                <a:cubicBezTo>
                  <a:pt x="21392" y="473"/>
                  <a:pt x="21143" y="215"/>
                  <a:pt x="20826" y="95"/>
                </a:cubicBezTo>
                <a:cubicBezTo>
                  <a:pt x="20606" y="0"/>
                  <a:pt x="20275" y="0"/>
                  <a:pt x="19726" y="0"/>
                </a:cubicBezTo>
                <a:lnTo>
                  <a:pt x="1874" y="0"/>
                </a:lnTo>
                <a:close/>
              </a:path>
            </a:pathLst>
          </a:custGeom>
          <a:ln w="12700">
            <a:miter lim="400000"/>
          </a:ln>
          <a:effectLst>
            <a:outerShdw blurRad="317500" dist="127000" dir="3600000" rotWithShape="0">
              <a:srgbClr val="000000">
                <a:alpha val="50000"/>
              </a:srgbClr>
            </a:outerShdw>
          </a:effectLst>
        </p:spPr>
      </p:pic>
      <p:pic>
        <p:nvPicPr>
          <p:cNvPr id="194" name="BEL.png" descr="BE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458" y="507957"/>
            <a:ext cx="3810001" cy="3810001"/>
          </a:xfrm>
          <a:prstGeom prst="rect">
            <a:avLst/>
          </a:prstGeom>
          <a:ln w="12700">
            <a:miter lim="400000"/>
          </a:ln>
          <a:effectLst>
            <a:outerShdw blurRad="317500" dist="127000" dir="3600000" rotWithShape="0">
              <a:srgbClr val="000000">
                <a:alpha val="50000"/>
              </a:srgbClr>
            </a:outerShdw>
          </a:effectLst>
        </p:spPr>
      </p:pic>
      <p:pic>
        <p:nvPicPr>
          <p:cNvPr id="195" name="CHAT.png" descr="CHA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6457" y="6503672"/>
            <a:ext cx="3810001" cy="3810001"/>
          </a:xfrm>
          <a:prstGeom prst="rect">
            <a:avLst/>
          </a:prstGeom>
          <a:ln w="12700">
            <a:miter lim="400000"/>
          </a:ln>
          <a:effectLst>
            <a:outerShdw blurRad="317500" dist="127000" dir="3600000" rotWithShape="0">
              <a:srgbClr val="000000">
                <a:alpha val="50000"/>
              </a:srgbClr>
            </a:outerShdw>
          </a:effectLst>
        </p:spPr>
      </p:pic>
      <p:sp>
        <p:nvSpPr>
          <p:cNvPr id="196" name="info@bridgeworkscompany.nl"/>
          <p:cNvSpPr txBox="1"/>
          <p:nvPr/>
        </p:nvSpPr>
        <p:spPr>
          <a:xfrm>
            <a:off x="690995" y="6466288"/>
            <a:ext cx="12757018" cy="14157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u="sng">
                <a:uFill>
                  <a:solidFill>
                    <a:srgbClr val="4C4C4D"/>
                  </a:solidFill>
                </a:uFill>
                <a:hlinkClick r:id="rId6"/>
              </a:defRPr>
            </a:lvl1pPr>
          </a:lstStyle>
          <a:p>
            <a:pPr>
              <a:defRPr u="none">
                <a:uFillTx/>
              </a:defRPr>
            </a:pPr>
            <a:r>
              <a:rPr sz="8000" u="sng" dirty="0">
                <a:solidFill>
                  <a:schemeClr val="bg1"/>
                </a:solidFill>
                <a:uFill>
                  <a:solidFill>
                    <a:srgbClr val="4C4C4D"/>
                  </a:solidFill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info@bridgeworkscompany.nl</a:t>
            </a:r>
          </a:p>
        </p:txBody>
      </p:sp>
      <p:sp>
        <p:nvSpPr>
          <p:cNvPr id="197" name="073 747 000"/>
          <p:cNvSpPr txBox="1"/>
          <p:nvPr/>
        </p:nvSpPr>
        <p:spPr>
          <a:xfrm>
            <a:off x="16927287" y="4563685"/>
            <a:ext cx="5826434" cy="12926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r>
              <a:rPr sz="7200" dirty="0">
                <a:solidFill>
                  <a:schemeClr val="bg1"/>
                </a:solidFill>
              </a:rPr>
              <a:t>073 747 0</a:t>
            </a:r>
            <a:r>
              <a:rPr lang="nl-NL" sz="7200" dirty="0">
                <a:solidFill>
                  <a:schemeClr val="bg1"/>
                </a:solidFill>
              </a:rPr>
              <a:t>0</a:t>
            </a:r>
            <a:r>
              <a:rPr sz="7200" dirty="0">
                <a:solidFill>
                  <a:schemeClr val="bg1"/>
                </a:solidFill>
              </a:rPr>
              <a:t>00</a:t>
            </a:r>
          </a:p>
        </p:txBody>
      </p:sp>
      <p:sp>
        <p:nvSpPr>
          <p:cNvPr id="198" name="op www.bridgeworks.company"/>
          <p:cNvSpPr txBox="1"/>
          <p:nvPr/>
        </p:nvSpPr>
        <p:spPr>
          <a:xfrm>
            <a:off x="10719738" y="10169587"/>
            <a:ext cx="13212271" cy="14157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r>
              <a:rPr sz="8000" dirty="0">
                <a:solidFill>
                  <a:schemeClr val="bg1"/>
                </a:solidFill>
              </a:rPr>
              <a:t>op </a:t>
            </a:r>
            <a:r>
              <a:rPr sz="8000" u="sng" dirty="0">
                <a:solidFill>
                  <a:schemeClr val="bg1"/>
                </a:solidFill>
                <a:uFill>
                  <a:solidFill>
                    <a:srgbClr val="4C4C4D"/>
                  </a:solidFill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www.bridgeworks.company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BRIDGEWORKS TOT.png" descr="BRIDGEWORKS T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7850" y="9514217"/>
            <a:ext cx="11734801" cy="426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Introductie</a:t>
            </a:r>
            <a:endParaRPr dirty="0"/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49915" y="12919483"/>
            <a:ext cx="371756" cy="487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81" name="BridgeWorks slaat een brug tussen werk en personen met een afstand tot de arbeidsmarkt.…"/>
          <p:cNvSpPr txBox="1"/>
          <p:nvPr/>
        </p:nvSpPr>
        <p:spPr>
          <a:xfrm>
            <a:off x="83758" y="7220857"/>
            <a:ext cx="24300242" cy="61863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r>
              <a:rPr lang="nl-NL" sz="6000" dirty="0">
                <a:solidFill>
                  <a:schemeClr val="bg1"/>
                </a:solidFill>
              </a:rPr>
              <a:t>E</a:t>
            </a:r>
            <a:r>
              <a:rPr sz="6000" dirty="0">
                <a:solidFill>
                  <a:schemeClr val="bg1"/>
                </a:solidFill>
              </a:rPr>
              <a:t>en </a:t>
            </a:r>
            <a:r>
              <a:rPr sz="6000" dirty="0" err="1">
                <a:solidFill>
                  <a:schemeClr val="bg1"/>
                </a:solidFill>
              </a:rPr>
              <a:t>brug</a:t>
            </a:r>
            <a:r>
              <a:rPr sz="6000" dirty="0">
                <a:solidFill>
                  <a:schemeClr val="bg1"/>
                </a:solidFill>
              </a:rPr>
              <a:t> </a:t>
            </a:r>
            <a:r>
              <a:rPr sz="6000" dirty="0" err="1">
                <a:solidFill>
                  <a:schemeClr val="bg1"/>
                </a:solidFill>
              </a:rPr>
              <a:t>tussen</a:t>
            </a:r>
            <a:r>
              <a:rPr sz="6000" dirty="0">
                <a:solidFill>
                  <a:schemeClr val="bg1"/>
                </a:solidFill>
              </a:rPr>
              <a:t> </a:t>
            </a:r>
            <a:r>
              <a:rPr sz="6000" dirty="0" err="1">
                <a:solidFill>
                  <a:schemeClr val="bg1"/>
                </a:solidFill>
              </a:rPr>
              <a:t>werk</a:t>
            </a:r>
            <a:r>
              <a:rPr sz="6000" dirty="0">
                <a:solidFill>
                  <a:schemeClr val="bg1"/>
                </a:solidFill>
              </a:rPr>
              <a:t> en </a:t>
            </a:r>
            <a:r>
              <a:rPr sz="6000" dirty="0" err="1">
                <a:solidFill>
                  <a:schemeClr val="bg1"/>
                </a:solidFill>
              </a:rPr>
              <a:t>personen</a:t>
            </a:r>
            <a:r>
              <a:rPr sz="6000" dirty="0">
                <a:solidFill>
                  <a:schemeClr val="bg1"/>
                </a:solidFill>
              </a:rPr>
              <a:t> met </a:t>
            </a:r>
            <a:r>
              <a:rPr sz="6000" dirty="0" err="1">
                <a:solidFill>
                  <a:schemeClr val="bg1"/>
                </a:solidFill>
              </a:rPr>
              <a:t>een</a:t>
            </a:r>
            <a:r>
              <a:rPr sz="6000" dirty="0">
                <a:solidFill>
                  <a:schemeClr val="bg1"/>
                </a:solidFill>
              </a:rPr>
              <a:t> </a:t>
            </a:r>
            <a:r>
              <a:rPr sz="6000" dirty="0" err="1">
                <a:solidFill>
                  <a:schemeClr val="bg1"/>
                </a:solidFill>
              </a:rPr>
              <a:t>afstand</a:t>
            </a:r>
            <a:r>
              <a:rPr sz="6000" dirty="0">
                <a:solidFill>
                  <a:schemeClr val="bg1"/>
                </a:solidFill>
              </a:rPr>
              <a:t> tot de </a:t>
            </a:r>
            <a:r>
              <a:rPr sz="6000" dirty="0" err="1">
                <a:solidFill>
                  <a:schemeClr val="bg1"/>
                </a:solidFill>
              </a:rPr>
              <a:t>arbeidsmarkt</a:t>
            </a:r>
            <a:r>
              <a:rPr sz="6000" dirty="0">
                <a:solidFill>
                  <a:schemeClr val="bg1"/>
                </a:solidFill>
              </a:rPr>
              <a:t>.</a:t>
            </a:r>
          </a:p>
          <a:p>
            <a:r>
              <a:rPr sz="6000" dirty="0">
                <a:solidFill>
                  <a:schemeClr val="bg1"/>
                </a:solidFill>
              </a:rPr>
              <a:t>via </a:t>
            </a:r>
            <a:r>
              <a:rPr sz="6000" dirty="0" err="1">
                <a:solidFill>
                  <a:schemeClr val="bg1"/>
                </a:solidFill>
              </a:rPr>
              <a:t>een</a:t>
            </a:r>
            <a:r>
              <a:rPr sz="6000" dirty="0">
                <a:solidFill>
                  <a:schemeClr val="bg1"/>
                </a:solidFill>
              </a:rPr>
              <a:t> portal </a:t>
            </a:r>
            <a:r>
              <a:rPr sz="6000" dirty="0" err="1">
                <a:solidFill>
                  <a:schemeClr val="bg1"/>
                </a:solidFill>
              </a:rPr>
              <a:t>werkzoekenden</a:t>
            </a:r>
            <a:r>
              <a:rPr sz="6000" dirty="0">
                <a:solidFill>
                  <a:schemeClr val="bg1"/>
                </a:solidFill>
              </a:rPr>
              <a:t> en </a:t>
            </a:r>
            <a:r>
              <a:rPr sz="6000" dirty="0" err="1">
                <a:solidFill>
                  <a:schemeClr val="bg1"/>
                </a:solidFill>
              </a:rPr>
              <a:t>werkgevers</a:t>
            </a:r>
            <a:r>
              <a:rPr sz="6000" dirty="0">
                <a:solidFill>
                  <a:schemeClr val="bg1"/>
                </a:solidFill>
              </a:rPr>
              <a:t> met </a:t>
            </a:r>
            <a:r>
              <a:rPr sz="6000" dirty="0" err="1">
                <a:solidFill>
                  <a:schemeClr val="bg1"/>
                </a:solidFill>
              </a:rPr>
              <a:t>elkaar</a:t>
            </a:r>
            <a:r>
              <a:rPr sz="6000" dirty="0">
                <a:solidFill>
                  <a:schemeClr val="bg1"/>
                </a:solidFill>
              </a:rPr>
              <a:t> in contact</a:t>
            </a:r>
            <a:r>
              <a:rPr lang="nl-NL" sz="6000" dirty="0">
                <a:solidFill>
                  <a:schemeClr val="bg1"/>
                </a:solidFill>
              </a:rPr>
              <a:t> brengen</a:t>
            </a:r>
            <a:r>
              <a:rPr sz="6000" dirty="0"/>
              <a:t>. </a:t>
            </a:r>
            <a:endParaRPr lang="nl-NL" sz="6000" dirty="0"/>
          </a:p>
          <a:p>
            <a:endParaRPr lang="nl-NL" sz="6000" dirty="0"/>
          </a:p>
          <a:p>
            <a:r>
              <a:rPr lang="nl-NL" sz="6000" dirty="0" err="1">
                <a:solidFill>
                  <a:schemeClr val="bg1"/>
                </a:solidFill>
              </a:rPr>
              <a:t>Jobcoaching</a:t>
            </a:r>
            <a:endParaRPr lang="nl-NL" sz="6000" dirty="0">
              <a:solidFill>
                <a:schemeClr val="bg1"/>
              </a:solidFill>
            </a:endParaRPr>
          </a:p>
          <a:p>
            <a:endParaRPr lang="nl-NL" sz="6000" dirty="0">
              <a:solidFill>
                <a:schemeClr val="bg1"/>
              </a:solidFill>
            </a:endParaRPr>
          </a:p>
          <a:p>
            <a:r>
              <a:rPr lang="nl-NL" sz="6000" dirty="0">
                <a:solidFill>
                  <a:schemeClr val="bg1"/>
                </a:solidFill>
              </a:rPr>
              <a:t>B</a:t>
            </a:r>
            <a:r>
              <a:rPr sz="6000" dirty="0" err="1">
                <a:solidFill>
                  <a:schemeClr val="bg1"/>
                </a:solidFill>
              </a:rPr>
              <a:t>ehalen</a:t>
            </a:r>
            <a:r>
              <a:rPr lang="nl-NL" sz="6000" dirty="0">
                <a:solidFill>
                  <a:schemeClr val="bg1"/>
                </a:solidFill>
              </a:rPr>
              <a:t> </a:t>
            </a:r>
            <a:r>
              <a:rPr sz="6000" dirty="0">
                <a:solidFill>
                  <a:schemeClr val="bg1"/>
                </a:solidFill>
              </a:rPr>
              <a:t>van SROI/MVO-</a:t>
            </a:r>
            <a:r>
              <a:rPr sz="6000" dirty="0" err="1">
                <a:solidFill>
                  <a:schemeClr val="bg1"/>
                </a:solidFill>
              </a:rPr>
              <a:t>doelstellingen</a:t>
            </a:r>
            <a:r>
              <a:rPr sz="6000" dirty="0">
                <a:solidFill>
                  <a:schemeClr val="bg1"/>
                </a:solidFill>
              </a:rPr>
              <a:t>!</a:t>
            </a:r>
          </a:p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Portal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49915" y="12919483"/>
            <a:ext cx="371756" cy="487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85" name="apple-macbook-pro-6306818.png" descr="apple-macbook-pro-63068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821" y="1458714"/>
            <a:ext cx="17526001" cy="11143701"/>
          </a:xfrm>
          <a:prstGeom prst="rect">
            <a:avLst/>
          </a:prstGeom>
          <a:ln w="12700">
            <a:miter lim="400000"/>
          </a:ln>
          <a:effectLst>
            <a:outerShdw blurRad="317500" dist="518712" dir="3600000" rotWithShape="0">
              <a:srgbClr val="000000">
                <a:alpha val="50000"/>
              </a:srgbClr>
            </a:outerShdw>
          </a:effectLst>
        </p:spPr>
      </p:pic>
      <p:pic>
        <p:nvPicPr>
          <p:cNvPr id="86" name="Screenshot 2022-12-19 at 11.38.08.png" descr="Screenshot 2022-12-19 at 11.38.08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907390" y="2949035"/>
            <a:ext cx="13204862" cy="8374313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www.bridgeworks.company"/>
          <p:cNvSpPr txBox="1"/>
          <p:nvPr/>
        </p:nvSpPr>
        <p:spPr>
          <a:xfrm>
            <a:off x="8764770" y="12693367"/>
            <a:ext cx="6854461" cy="7004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4100" u="sng">
                <a:uFill>
                  <a:solidFill>
                    <a:srgbClr val="4C4C4D"/>
                  </a:solidFill>
                </a:uFill>
                <a:hlinkClick r:id="rId4"/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rgbClr val="4C4C4D"/>
                  </a:solidFill>
                </a:uFill>
                <a:hlinkClick r:id="rId4"/>
              </a:rPr>
              <a:t>www.bridgeworks.company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5A03823-EC19-F2C9-9967-F44E09E08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Corona!!!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03EE1F0-B166-2904-7C11-FD8ECA927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11" y="2020458"/>
            <a:ext cx="15271845" cy="1025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9612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03C0B5E-8419-F797-727E-3CD47030F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Werken vanuit thuis????</a:t>
            </a:r>
          </a:p>
        </p:txBody>
      </p:sp>
      <p:pic>
        <p:nvPicPr>
          <p:cNvPr id="6" name="Afbeelding 5" descr="Afbeelding met tekst">
            <a:extLst>
              <a:ext uri="{FF2B5EF4-FFF2-40B4-BE49-F238E27FC236}">
                <a16:creationId xmlns:a16="http://schemas.microsoft.com/office/drawing/2014/main" id="{E85AD1CE-657F-C38C-45A5-0C5A5FCB4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1" y="2121365"/>
            <a:ext cx="11068334" cy="1108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0804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F0449E8-062C-46DA-6FDC-F1E8DF582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Krapte op de arbeidsmarkt</a:t>
            </a:r>
          </a:p>
        </p:txBody>
      </p:sp>
      <p:pic>
        <p:nvPicPr>
          <p:cNvPr id="6" name="Afbeelding 5" descr="Afbeelding met grafiek&#10;&#10;Automatisch gegenereerde beschrijving">
            <a:extLst>
              <a:ext uri="{FF2B5EF4-FFF2-40B4-BE49-F238E27FC236}">
                <a16:creationId xmlns:a16="http://schemas.microsoft.com/office/drawing/2014/main" id="{3B3754F1-17F1-2250-9F79-B1BFA54E5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74" y="2153046"/>
            <a:ext cx="14630399" cy="1135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7841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74E8B58-DDCF-2CBA-DE02-B2F1CD12A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1118" y="2841171"/>
            <a:ext cx="21102453" cy="933874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8000" dirty="0">
                <a:solidFill>
                  <a:srgbClr val="00B0F0"/>
                </a:solidFill>
              </a:rPr>
              <a:t>Momenteel hebben ruim </a:t>
            </a:r>
            <a:r>
              <a:rPr lang="nl-NL" sz="8000" dirty="0">
                <a:solidFill>
                  <a:schemeClr val="accent2"/>
                </a:solidFill>
              </a:rPr>
              <a:t>800.000 mensen </a:t>
            </a:r>
            <a:r>
              <a:rPr lang="nl-NL" sz="8000" dirty="0">
                <a:solidFill>
                  <a:srgbClr val="00B0F0"/>
                </a:solidFill>
              </a:rPr>
              <a:t>een uitkering wegens arbeidsongeschiktheid. Tel daarbij het aantal bijstands- en werkloosheidsuitkeringen op en er blijkt een leger van 1,6 miljoen mensen aan de kant te staan. </a:t>
            </a:r>
          </a:p>
          <a:p>
            <a:pPr marL="0" indent="0" algn="ctr">
              <a:buNone/>
            </a:pPr>
            <a:r>
              <a:rPr lang="nl-NL" sz="8000" dirty="0" err="1">
                <a:solidFill>
                  <a:srgbClr val="00B0F0"/>
                </a:solidFill>
              </a:rPr>
              <a:t>Bron:FD</a:t>
            </a:r>
            <a:endParaRPr lang="nl-NL" sz="8000" dirty="0">
              <a:solidFill>
                <a:srgbClr val="00B0F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A245479-7E16-8549-FBFC-B37B3D8EF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1 tot 1,5 miljoen mensen die niet meedoen</a:t>
            </a:r>
          </a:p>
        </p:txBody>
      </p:sp>
    </p:spTree>
    <p:extLst>
      <p:ext uri="{BB962C8B-B14F-4D97-AF65-F5344CB8AC3E}">
        <p14:creationId xmlns:p14="http://schemas.microsoft.com/office/powerpoint/2010/main" val="362688052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8C46117-51F0-04B8-BA7C-8B804E39D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1118" y="10961914"/>
            <a:ext cx="21031201" cy="12179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sz="8000" dirty="0">
                <a:solidFill>
                  <a:srgbClr val="00B0F0"/>
                </a:solidFill>
              </a:rPr>
              <a:t>= 10.000 tot 15.00 mensen!!!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5B16F66-BD78-BDDD-18FB-F5780635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/>
              <a:t>BridgeWorks</a:t>
            </a:r>
            <a:r>
              <a:rPr lang="nl-NL" dirty="0"/>
              <a:t> ambitie?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21981B5-DF43-12CA-6495-D4F441787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71" y="2041835"/>
            <a:ext cx="11959771" cy="89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39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dirty="0" err="1"/>
              <a:t>Doelgroep</a:t>
            </a:r>
            <a:endParaRPr dirty="0"/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49915" y="12919483"/>
            <a:ext cx="371756" cy="487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28" name="Primair - maar niet exclusief - richt BridgeWorks zich op medewerkers die werkzaamheden vanuit huis kunnen uitvoeren.…"/>
          <p:cNvSpPr/>
          <p:nvPr/>
        </p:nvSpPr>
        <p:spPr>
          <a:xfrm>
            <a:off x="3401558" y="2527299"/>
            <a:ext cx="18762406" cy="10879865"/>
          </a:xfrm>
          <a:prstGeom prst="roundRect">
            <a:avLst>
              <a:gd name="adj" fmla="val 2552"/>
            </a:avLst>
          </a:prstGeom>
          <a:solidFill>
            <a:srgbClr val="4B5563"/>
          </a:solidFill>
          <a:ln w="12700">
            <a:miter lim="400000"/>
          </a:ln>
          <a:effectLst>
            <a:outerShdw blurRad="317500" dist="127000" dir="36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4500" tIns="444500" rIns="444500" bIns="444500"/>
          <a:lstStyle/>
          <a:p>
            <a:pPr defTabSz="2286000"/>
            <a:endParaRPr dirty="0"/>
          </a:p>
          <a:p>
            <a:pPr marL="635000" indent="-635000" defTabSz="2286000">
              <a:buSzPct val="100000"/>
              <a:buChar char="➡"/>
            </a:pPr>
            <a:r>
              <a:rPr lang="nl-NL" sz="6000" dirty="0"/>
              <a:t>een afstand tot de arbeidsmarkt</a:t>
            </a:r>
          </a:p>
          <a:p>
            <a:pPr marL="635000" indent="-635000" defTabSz="2286000">
              <a:buSzPct val="100000"/>
              <a:buChar char="➡"/>
            </a:pPr>
            <a:r>
              <a:rPr lang="nl-NL" sz="6000" dirty="0"/>
              <a:t>minimaal mbo-niveau.</a:t>
            </a:r>
          </a:p>
          <a:p>
            <a:pPr defTabSz="2286000"/>
            <a:endParaRPr lang="nl-NL" sz="6000" dirty="0"/>
          </a:p>
          <a:p>
            <a:pPr defTabSz="2286000"/>
            <a:r>
              <a:rPr sz="6000" dirty="0"/>
              <a:t>Het </a:t>
            </a:r>
            <a:r>
              <a:rPr lang="nl-NL" sz="6000" dirty="0"/>
              <a:t>kan dan </a:t>
            </a:r>
            <a:r>
              <a:rPr sz="6000" dirty="0" err="1"/>
              <a:t>gaa</a:t>
            </a:r>
            <a:r>
              <a:rPr lang="nl-NL" sz="6000" dirty="0"/>
              <a:t>n</a:t>
            </a:r>
            <a:r>
              <a:rPr sz="6000" dirty="0"/>
              <a:t> om </a:t>
            </a:r>
            <a:r>
              <a:rPr sz="6000" dirty="0" err="1"/>
              <a:t>functies</a:t>
            </a:r>
            <a:r>
              <a:rPr sz="6000" dirty="0"/>
              <a:t> </a:t>
            </a:r>
            <a:r>
              <a:rPr sz="6000" dirty="0" err="1"/>
              <a:t>zoals</a:t>
            </a:r>
            <a:r>
              <a:rPr sz="6000" dirty="0"/>
              <a:t>:</a:t>
            </a:r>
          </a:p>
          <a:p>
            <a:pPr marL="635000" indent="-635000" defTabSz="2286000">
              <a:buClr>
                <a:srgbClr val="FDAC00"/>
              </a:buClr>
              <a:buSzPct val="100000"/>
              <a:buChar char="➡"/>
            </a:pPr>
            <a:r>
              <a:rPr lang="nl-NL" sz="6000" dirty="0"/>
              <a:t>P</a:t>
            </a:r>
            <a:r>
              <a:rPr sz="6000" dirty="0" err="1"/>
              <a:t>rogrammeur</a:t>
            </a:r>
            <a:r>
              <a:rPr lang="nl-NL" sz="6000" dirty="0"/>
              <a:t> 		administrateur</a:t>
            </a:r>
          </a:p>
          <a:p>
            <a:pPr marL="635000" indent="-635000" defTabSz="2286000">
              <a:buClr>
                <a:srgbClr val="FDAC00"/>
              </a:buClr>
              <a:buSzPct val="100000"/>
              <a:buChar char="➡"/>
            </a:pPr>
            <a:r>
              <a:rPr lang="nl-NL" sz="6000" dirty="0"/>
              <a:t>W</a:t>
            </a:r>
            <a:r>
              <a:rPr sz="6000" dirty="0" err="1"/>
              <a:t>ebdesigner</a:t>
            </a:r>
            <a:r>
              <a:rPr lang="nl-NL" sz="6000" dirty="0"/>
              <a:t>		</a:t>
            </a:r>
            <a:r>
              <a:rPr sz="6000" dirty="0"/>
              <a:t>tester</a:t>
            </a:r>
          </a:p>
          <a:p>
            <a:pPr marL="635000" indent="-635000" defTabSz="2286000">
              <a:buClr>
                <a:srgbClr val="FDAC00"/>
              </a:buClr>
              <a:buSzPct val="100000"/>
              <a:buChar char="➡"/>
            </a:pPr>
            <a:r>
              <a:rPr lang="nl-NL" sz="6000" dirty="0"/>
              <a:t>T</a:t>
            </a:r>
            <a:r>
              <a:rPr sz="6000" dirty="0" err="1"/>
              <a:t>elemarketeer</a:t>
            </a:r>
            <a:r>
              <a:rPr lang="nl-NL" sz="6000" dirty="0"/>
              <a:t>		</a:t>
            </a:r>
            <a:r>
              <a:rPr sz="6000" dirty="0" err="1"/>
              <a:t>tekstschrijver</a:t>
            </a:r>
            <a:endParaRPr sz="6000" dirty="0"/>
          </a:p>
          <a:p>
            <a:pPr marL="635000" indent="-635000" defTabSz="2286000">
              <a:buClr>
                <a:srgbClr val="FDAC00"/>
              </a:buClr>
              <a:buSzPct val="100000"/>
              <a:buChar char="➡"/>
            </a:pPr>
            <a:r>
              <a:rPr lang="nl-NL" sz="6000" dirty="0"/>
              <a:t>P</a:t>
            </a:r>
            <a:r>
              <a:rPr sz="6000" dirty="0"/>
              <a:t>lanner</a:t>
            </a:r>
            <a:r>
              <a:rPr lang="nl-NL" sz="6000" dirty="0"/>
              <a:t>			</a:t>
            </a:r>
            <a:r>
              <a:rPr sz="6000" dirty="0"/>
              <a:t>illustrator</a:t>
            </a:r>
          </a:p>
          <a:p>
            <a:pPr marL="635000" indent="-635000" defTabSz="2286000">
              <a:buClr>
                <a:srgbClr val="FDAC00"/>
              </a:buClr>
              <a:buSzPct val="100000"/>
              <a:buChar char="➡"/>
            </a:pPr>
            <a:r>
              <a:rPr lang="nl-NL" sz="6000" dirty="0"/>
              <a:t>H</a:t>
            </a:r>
            <a:r>
              <a:rPr sz="6000" dirty="0" err="1"/>
              <a:t>elpdeskmedewerker</a:t>
            </a:r>
            <a:r>
              <a:rPr lang="nl-NL" sz="6000" dirty="0"/>
              <a:t>	</a:t>
            </a:r>
            <a:r>
              <a:rPr sz="6000" dirty="0" err="1"/>
              <a:t>telefonist</a:t>
            </a:r>
            <a:endParaRPr sz="6000" dirty="0"/>
          </a:p>
          <a:p>
            <a:pPr marL="635000" indent="-635000" defTabSz="2286000">
              <a:buClr>
                <a:srgbClr val="FDAC00"/>
              </a:buClr>
              <a:buSzPct val="100000"/>
              <a:buChar char="➡"/>
            </a:pPr>
            <a:r>
              <a:rPr sz="6000" dirty="0" err="1"/>
              <a:t>webshopmedewerker</a:t>
            </a:r>
            <a:r>
              <a:rPr sz="6000" dirty="0"/>
              <a:t>.</a:t>
            </a:r>
            <a:r>
              <a:rPr lang="nl-NL" sz="6000" dirty="0"/>
              <a:t>	ETC</a:t>
            </a:r>
          </a:p>
          <a:p>
            <a:pPr defTabSz="2286000">
              <a:buClr>
                <a:srgbClr val="FDAC00"/>
              </a:buClr>
              <a:buSzPct val="100000"/>
            </a:pPr>
            <a:endParaRPr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FDFDFD"/>
      </a:dk1>
      <a:lt1>
        <a:srgbClr val="FDAC00"/>
      </a:lt1>
      <a:dk2>
        <a:srgbClr val="A7A7A7"/>
      </a:dk2>
      <a:lt2>
        <a:srgbClr val="535353"/>
      </a:lt2>
      <a:accent1>
        <a:srgbClr val="F3CC30"/>
      </a:accent1>
      <a:accent2>
        <a:srgbClr val="FF3300"/>
      </a:accent2>
      <a:accent3>
        <a:srgbClr val="49B0BB"/>
      </a:accent3>
      <a:accent4>
        <a:srgbClr val="F6E82E"/>
      </a:accent4>
      <a:accent5>
        <a:srgbClr val="939394"/>
      </a:accent5>
      <a:accent6>
        <a:srgbClr val="002060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Oxanium ExtraLight Regular"/>
        <a:ea typeface="Oxanium ExtraLight Regular"/>
        <a:cs typeface="Oxanium ExtraLight Regula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2F2F2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22860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DAC00"/>
            </a:solidFill>
            <a:effectLst/>
            <a:uFillTx/>
            <a:latin typeface="+mn-lt"/>
            <a:ea typeface="+mn-ea"/>
            <a:cs typeface="+mn-cs"/>
            <a:sym typeface="Oxanium ExtraLigh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DAC00"/>
            </a:solidFill>
            <a:effectLst/>
            <a:uFillTx/>
            <a:latin typeface="+mn-lt"/>
            <a:ea typeface="+mn-ea"/>
            <a:cs typeface="+mn-cs"/>
            <a:sym typeface="Oxanium ExtraLigh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2F2F2"/>
      </a:lt1>
      <a:dk2>
        <a:srgbClr val="A7A7A7"/>
      </a:dk2>
      <a:lt2>
        <a:srgbClr val="535353"/>
      </a:lt2>
      <a:accent1>
        <a:srgbClr val="F3CC30"/>
      </a:accent1>
      <a:accent2>
        <a:srgbClr val="FF3300"/>
      </a:accent2>
      <a:accent3>
        <a:srgbClr val="49B0BB"/>
      </a:accent3>
      <a:accent4>
        <a:srgbClr val="F6E82E"/>
      </a:accent4>
      <a:accent5>
        <a:srgbClr val="939394"/>
      </a:accent5>
      <a:accent6>
        <a:srgbClr val="002060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Oxanium ExtraLight Regular"/>
        <a:ea typeface="Oxanium ExtraLight Regular"/>
        <a:cs typeface="Oxanium ExtraLight Regula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2F2F2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22860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DAC00"/>
            </a:solidFill>
            <a:effectLst/>
            <a:uFillTx/>
            <a:latin typeface="+mn-lt"/>
            <a:ea typeface="+mn-ea"/>
            <a:cs typeface="+mn-cs"/>
            <a:sym typeface="Oxanium ExtraLigh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DAC00"/>
            </a:solidFill>
            <a:effectLst/>
            <a:uFillTx/>
            <a:latin typeface="+mn-lt"/>
            <a:ea typeface="+mn-ea"/>
            <a:cs typeface="+mn-cs"/>
            <a:sym typeface="Oxanium ExtraLigh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4C9344042A624D8C56D41FF06C67E4" ma:contentTypeVersion="16" ma:contentTypeDescription="Een nieuw document maken." ma:contentTypeScope="" ma:versionID="ebbebe75f196c57e776b7807fc924a05">
  <xsd:schema xmlns:xsd="http://www.w3.org/2001/XMLSchema" xmlns:xs="http://www.w3.org/2001/XMLSchema" xmlns:p="http://schemas.microsoft.com/office/2006/metadata/properties" xmlns:ns2="c9b44ce3-79be-4c98-8740-c004ee7d8bde" xmlns:ns3="7775f0c9-53eb-4612-902c-0b4a4a50190c" targetNamespace="http://schemas.microsoft.com/office/2006/metadata/properties" ma:root="true" ma:fieldsID="ecba95406b2f7592d3765333c6cf872f" ns2:_="" ns3:_="">
    <xsd:import namespace="c9b44ce3-79be-4c98-8740-c004ee7d8bde"/>
    <xsd:import namespace="7775f0c9-53eb-4612-902c-0b4a4a5019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b44ce3-79be-4c98-8740-c004ee7d8b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578c32c3-35ba-4bd2-9fbd-2c40ee4fdc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75f0c9-53eb-4612-902c-0b4a4a50190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e48d4d1-bcc4-4cdc-b208-f69414282688}" ma:internalName="TaxCatchAll" ma:showField="CatchAllData" ma:web="7775f0c9-53eb-4612-902c-0b4a4a5019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b44ce3-79be-4c98-8740-c004ee7d8bde">
      <Terms xmlns="http://schemas.microsoft.com/office/infopath/2007/PartnerControls"/>
    </lcf76f155ced4ddcb4097134ff3c332f>
    <TaxCatchAll xmlns="7775f0c9-53eb-4612-902c-0b4a4a50190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30927A-D422-4928-A1F1-7A8AE4E48E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b44ce3-79be-4c98-8740-c004ee7d8bde"/>
    <ds:schemaRef ds:uri="7775f0c9-53eb-4612-902c-0b4a4a5019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C8FD203-E6AD-4CC5-A492-CC823349E7A9}">
  <ds:schemaRefs>
    <ds:schemaRef ds:uri="http://schemas.microsoft.com/office/2006/metadata/properties"/>
    <ds:schemaRef ds:uri="http://schemas.microsoft.com/office/infopath/2007/PartnerControls"/>
    <ds:schemaRef ds:uri="c480c272-0972-4cdc-9210-08ee7d90d254"/>
    <ds:schemaRef ds:uri="a196e387-fabf-4343-8fd3-29fd01c63c7b"/>
    <ds:schemaRef ds:uri="c9b44ce3-79be-4c98-8740-c004ee7d8bde"/>
    <ds:schemaRef ds:uri="7775f0c9-53eb-4612-902c-0b4a4a50190c"/>
  </ds:schemaRefs>
</ds:datastoreItem>
</file>

<file path=customXml/itemProps3.xml><?xml version="1.0" encoding="utf-8"?>
<ds:datastoreItem xmlns:ds="http://schemas.openxmlformats.org/officeDocument/2006/customXml" ds:itemID="{5A1757F2-4753-4299-B1FB-702D7F5B6D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492</Words>
  <Application>Microsoft Office PowerPoint</Application>
  <PresentationFormat>Aangepast</PresentationFormat>
  <Paragraphs>81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9" baseType="lpstr">
      <vt:lpstr>Arial</vt:lpstr>
      <vt:lpstr>Oxanium ExtraLight Regular</vt:lpstr>
      <vt:lpstr>Office Theme</vt:lpstr>
      <vt:lpstr>PowerPoint-presentatie</vt:lpstr>
      <vt:lpstr>Introductie</vt:lpstr>
      <vt:lpstr>Portal</vt:lpstr>
      <vt:lpstr>Corona!!!</vt:lpstr>
      <vt:lpstr>Werken vanuit thuis????</vt:lpstr>
      <vt:lpstr>Krapte op de arbeidsmarkt</vt:lpstr>
      <vt:lpstr>1 tot 1,5 miljoen mensen die niet meedoen</vt:lpstr>
      <vt:lpstr>BridgeWorks ambitie?</vt:lpstr>
      <vt:lpstr>Doelgroep</vt:lpstr>
      <vt:lpstr>Ondersteuning</vt:lpstr>
      <vt:lpstr>SROI</vt:lpstr>
      <vt:lpstr>Sociale coöperatie</vt:lpstr>
      <vt:lpstr>Partners</vt:lpstr>
      <vt:lpstr>Sponsoring</vt:lpstr>
      <vt:lpstr>Contact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Leo Beekmans</dc:creator>
  <cp:lastModifiedBy>Leo | WerkmansMobiliteit</cp:lastModifiedBy>
  <cp:revision>3</cp:revision>
  <dcterms:modified xsi:type="dcterms:W3CDTF">2023-04-19T07:42:06Z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0x010100D84C9344042A624D8C56D41FF06C67E4</vt:lpwstr>
  </property>
  <property fmtid="{D5CDD505-2E9C-101B-9397-08002B2CF9AE}" pid="3" name="MediaServiceImageTags">
    <vt:lpwstr/>
  </property>
</Properties>
</file>